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 autoCompressPictures="0">
  <p:sldMasterIdLst>
    <p:sldMasterId id="2147483648" r:id="rId1"/>
    <p:sldMasterId id="2147483649" r:id="rId2"/>
    <p:sldMasterId id="2147483651" r:id="rId3"/>
  </p:sldMasterIdLst>
  <p:notesMasterIdLst>
    <p:notesMasterId r:id="rId33"/>
  </p:notesMasterIdLst>
  <p:handoutMasterIdLst>
    <p:handoutMasterId r:id="rId34"/>
  </p:handoutMasterIdLst>
  <p:sldIdLst>
    <p:sldId id="256" r:id="rId4"/>
    <p:sldId id="292" r:id="rId5"/>
    <p:sldId id="305" r:id="rId6"/>
    <p:sldId id="260" r:id="rId7"/>
    <p:sldId id="295" r:id="rId8"/>
    <p:sldId id="276" r:id="rId9"/>
    <p:sldId id="278" r:id="rId10"/>
    <p:sldId id="279" r:id="rId11"/>
    <p:sldId id="280" r:id="rId12"/>
    <p:sldId id="310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11" r:id="rId23"/>
    <p:sldId id="321" r:id="rId24"/>
    <p:sldId id="302" r:id="rId25"/>
    <p:sldId id="309" r:id="rId26"/>
    <p:sldId id="296" r:id="rId27"/>
    <p:sldId id="301" r:id="rId28"/>
    <p:sldId id="303" r:id="rId29"/>
    <p:sldId id="307" r:id="rId30"/>
    <p:sldId id="283" r:id="rId31"/>
    <p:sldId id="271" r:id="rId32"/>
  </p:sldIdLst>
  <p:sldSz cx="24384000" cy="13716000"/>
  <p:notesSz cx="6858000" cy="9144000"/>
  <p:defaultTextStyle>
    <a:defPPr>
      <a:defRPr lang="zh-CN"/>
    </a:defPPr>
    <a:lvl1pPr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1pPr>
    <a:lvl2pPr marL="457200" indent="-2286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2pPr>
    <a:lvl3pPr marL="914400" indent="-4572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3pPr>
    <a:lvl4pPr marL="1371600" indent="-6858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4pPr>
    <a:lvl5pPr marL="1828800" indent="-9144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6pPr>
    <a:lvl7pPr marL="2743200" algn="l" defTabSz="914400" rtl="0" eaLnBrk="1" latinLnBrk="0" hangingPunct="1"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7pPr>
    <a:lvl8pPr marL="3200400" algn="l" defTabSz="914400" rtl="0" eaLnBrk="1" latinLnBrk="0" hangingPunct="1"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8pPr>
    <a:lvl9pPr marL="3657600" algn="l" defTabSz="914400" rtl="0" eaLnBrk="1" latinLnBrk="0" hangingPunct="1">
      <a:defRPr sz="3000" b="1" kern="1200">
        <a:solidFill>
          <a:srgbClr val="FFFFFF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8500"/>
    <a:srgbClr val="DB8F28"/>
    <a:srgbClr val="FFA7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主题样式 2 - 强调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67"/>
    <p:restoredTop sz="87162" autoAdjust="0"/>
  </p:normalViewPr>
  <p:slideViewPr>
    <p:cSldViewPr>
      <p:cViewPr varScale="1">
        <p:scale>
          <a:sx n="65" d="100"/>
          <a:sy n="65" d="100"/>
        </p:scale>
        <p:origin x="280" y="33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2A87B07-8F54-2443-AAE9-A595D45FA5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>
              <a:defRPr kumimoji="1" sz="1200">
                <a:latin typeface="Helvetica Neue" panose="020005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8EDF5E-F15E-0C4F-AD0B-A0EDFCBEB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>
              <a:defRPr kumimoji="1" sz="1200">
                <a:latin typeface="Helvetica Neue" panose="020005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</a:lstStyle>
          <a:p>
            <a:pPr>
              <a:defRPr/>
            </a:pPr>
            <a:fld id="{F420766B-034E-BA4E-A8EE-88AF2FA5B8B4}" type="datetimeFigureOut">
              <a:rPr lang="zh-CN" altLang="en-US"/>
              <a:pPr>
                <a:defRPr/>
              </a:pPr>
              <a:t>2019/10/26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CFC6C7-6ED4-F24D-843F-12CAB8F8D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>
              <a:defRPr kumimoji="1" sz="1200">
                <a:latin typeface="Helvetica Neue" panose="020005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7F6D688F-F47A-3147-AEB1-5F2BF20A1E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>
              <a:defRPr kumimoji="1" sz="1200">
                <a:latin typeface="Helvetica Neue" panose="020005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</a:lstStyle>
          <a:p>
            <a:pPr>
              <a:defRPr/>
            </a:pPr>
            <a:fld id="{C20A019A-DED6-774F-B6F1-6A12519F3B6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>
            <a:extLst>
              <a:ext uri="{FF2B5EF4-FFF2-40B4-BE49-F238E27FC236}">
                <a16:creationId xmlns:a16="http://schemas.microsoft.com/office/drawing/2014/main" id="{D3E77972-B04E-3940-85BA-579F0D478E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5E752A15-BD80-164A-AA22-432C9C569C4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 noProof="0">
                <a:sym typeface="Helvetica Neue" charset="0"/>
              </a:rPr>
              <a:t>Click to edit Master text styles</a:t>
            </a:r>
          </a:p>
          <a:p>
            <a:pPr lvl="1"/>
            <a:r>
              <a:rPr lang="x-none" altLang="x-none" noProof="0">
                <a:sym typeface="Helvetica Neue" charset="0"/>
              </a:rPr>
              <a:t>Second level</a:t>
            </a:r>
          </a:p>
          <a:p>
            <a:pPr lvl="2"/>
            <a:r>
              <a:rPr lang="x-none" altLang="x-none" noProof="0">
                <a:sym typeface="Helvetica Neue" charset="0"/>
              </a:rPr>
              <a:t>Third level</a:t>
            </a:r>
          </a:p>
          <a:p>
            <a:pPr lvl="3"/>
            <a:r>
              <a:rPr lang="x-none" altLang="x-none" noProof="0">
                <a:sym typeface="Helvetica Neue" charset="0"/>
              </a:rPr>
              <a:t>Fourth level</a:t>
            </a:r>
          </a:p>
          <a:p>
            <a:pPr lvl="4"/>
            <a:r>
              <a:rPr lang="x-none" altLang="x-none" noProof="0">
                <a:sym typeface="Helvetica Neu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6A1813-920B-7940-BF51-943385697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5C797-C6EB-8B43-B7E1-2D3C9878C2DC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83920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4CBECE-326F-3B49-964B-E901956BA3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F14895-D5DE-F347-9C20-8E9C0E1A77F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26783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970500" y="647700"/>
            <a:ext cx="5778500" cy="112537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35000" y="647700"/>
            <a:ext cx="17183100" cy="112537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A571F0-B9E0-7840-9DAD-4B0FDBAF32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8A19A-5760-DD40-9795-0AAB1B663985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50102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BF058A-6FAA-8F49-905C-7D226E054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0A57B-29CF-3645-A985-D022C424095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98015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E192F7-1DB3-CC4C-8D6A-D4248A1AE6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B37B2E-F735-5E4D-A378-4514E090F07E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72561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E0AB14-937B-3944-B15A-A75B8651E3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D150C8-F028-494D-A23C-E60FAF017D21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059285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778000" y="6496050"/>
            <a:ext cx="10337800" cy="1587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200" y="6496050"/>
            <a:ext cx="10337800" cy="1587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DA593D3-48F3-D941-AA8F-4FFD2D4E1A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F91C5B-7D65-FA4C-9BE8-316D73457C6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74321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EA0B31A-5375-A042-A76E-61512EFDFB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638E9E-71F6-B44F-A1B1-D228BCD99F3D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9978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1E774DF-5D87-5B42-89B5-4AD35F24CD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55C1FC-E48E-1D42-9210-A66647DA06BB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324506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8D8E84EE-C6DB-1347-9C3C-06522B89BC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E3BFBF-E0C8-6E4F-95DA-742F063E6A6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59401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2DEA4A2-0BCE-1643-8E13-501414CAEA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5BBCF5-376B-634C-87B1-31558DFE5A52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14822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A15510-9591-774A-977A-407ED9D5F1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326D02-26B7-3341-A7ED-402554D05F77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373417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PingFang SC Regular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CF274638-E028-DF49-B684-B68EC0AC0F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676067-450A-614A-A3A2-C9780EC715FE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859535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EA2B5D-20E7-C449-B9C2-1FD86A3D4A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7BD68-9D23-9E4C-A148-86E9AD4A10F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706309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399000" y="1866900"/>
            <a:ext cx="5207000" cy="62166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778000" y="1866900"/>
            <a:ext cx="15468600" cy="62166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FC65CD-4660-BF4D-96C9-4521065D45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D67035-C981-AC42-8949-9ED74F28251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545851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C8FEC2-87E4-EC44-AFEB-F8967679A6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5236B-370F-4845-878E-FD60608E416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992827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3A126F-815D-524F-A4F7-FACE86762A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3B2E92-6967-4C40-93D7-1F1D97C9BB4F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834077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0F44E43-8C69-A344-84D0-6A8C1F3923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A9A0D1-86AA-1249-B0B0-19AC78DEB2EA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348255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22F623C-D4B5-3F43-B93C-D5D8352D4D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B14DAD-37AB-7444-8392-0771309073EA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963932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908C16F-B374-A846-B697-1D827DD441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8CA161-2E21-0C41-8480-1FB218D2B69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097813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7239595-4043-AB41-B6F5-6B527069B0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B8B6B2-4F52-604D-9E1A-5693FBB4CAC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733835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27401E-2065-E543-A5FA-1CDA9A65D8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2BD512-3274-9D44-946E-96F7D340B39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4848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4A6220-3CC8-AD4C-8296-43585A8593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4592AD-B86A-444D-93A8-20FA12057665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485893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4F04330-1BD3-D047-A2B2-D74A4EE08D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3B2D9-EE1C-8A47-8DC4-1FB1518EE16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17011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PingFang SC Regular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E335291-91CF-AE4F-A051-A2409A11B7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5A485-6267-1540-802D-70C1A3269BC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6584050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23FF3B5-E4E1-6945-B7F9-92290AD7D8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6FE6C7-CF2D-FB4F-B0AF-263DD3102CD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561079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D7B7EDF-3E6A-144D-9814-00CF891503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8DAA94-8E9B-614F-96B6-9ECCAA645020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2649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5000" y="2959100"/>
            <a:ext cx="11480800" cy="89423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200" y="2959100"/>
            <a:ext cx="11480800" cy="89423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D61AA25-802A-E64C-B89B-6E4724FB9D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652778-D64A-C547-93CE-40F025C21B00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63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B0A82C7-32BF-AC44-8D50-A44E99CBB0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68A8AC-780D-0345-A2DD-627C7091617A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744271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FA0F6BB-22E4-094C-A95D-EECDFA591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866B00-F128-3646-A648-1FD1FCCF34AF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73382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9D83E30-7903-2341-BDBB-8F36424940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AAF5F3-1CED-EC4C-8C72-E4C56ACE87C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6589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D1B2B02-0653-0441-A03E-5F333C19C8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B1F056-817D-B54C-A870-33660E36E3F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0171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PingFang SC Regular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E026CCC-32ED-504A-B429-485D6F63B3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903A1-A0B6-784A-AB4D-775A20A568B7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1339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C443872F-B06C-C34A-84B8-34DC3F14EC9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35000" y="647700"/>
            <a:ext cx="23114000" cy="200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ingFang SC Regular" charset="-122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42E41DE3-94CB-724C-8248-EEC7AB983A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35000" y="2959100"/>
            <a:ext cx="23114000" cy="894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ingFang SC Regular" charset="-122"/>
              </a:rPr>
              <a:t>Click to edit Master text styles</a:t>
            </a:r>
          </a:p>
          <a:p>
            <a:pPr lvl="1"/>
            <a:r>
              <a:rPr lang="x-none" altLang="x-none">
                <a:sym typeface="PingFang SC Regular" charset="-122"/>
              </a:rPr>
              <a:t>Second level</a:t>
            </a:r>
          </a:p>
          <a:p>
            <a:pPr lvl="2"/>
            <a:r>
              <a:rPr lang="x-none" altLang="x-none">
                <a:sym typeface="PingFang SC Regular" charset="-122"/>
              </a:rPr>
              <a:t>Third level</a:t>
            </a:r>
          </a:p>
          <a:p>
            <a:pPr lvl="3"/>
            <a:r>
              <a:rPr lang="x-none" altLang="x-none">
                <a:sym typeface="PingFang SC Regular" charset="-122"/>
              </a:rPr>
              <a:t>Fourth level</a:t>
            </a:r>
          </a:p>
          <a:p>
            <a:pPr lvl="4"/>
            <a:r>
              <a:rPr lang="x-none" altLang="x-none">
                <a:sym typeface="PingFang SC Regular" charset="-122"/>
              </a:rPr>
              <a:t>Fifth level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EA051C5-42F0-2743-A575-BFF1DE0CA69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11958638" y="13081000"/>
            <a:ext cx="4524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ctr" eaLnBrk="1">
              <a:defRPr sz="2400" b="0">
                <a:latin typeface="Helvetica Neue Light" panose="020004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 Light" panose="02000403000000020004" pitchFamily="2" charset="0"/>
              </a:defRPr>
            </a:lvl1pPr>
          </a:lstStyle>
          <a:p>
            <a:pPr>
              <a:defRPr/>
            </a:pPr>
            <a:fld id="{1B6C0A2D-D70A-B44E-806B-36A61A08DCF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defTabSz="825500" rtl="0" eaLnBrk="0" fontAlgn="base" hangingPunct="0">
        <a:spcBef>
          <a:spcPct val="0"/>
        </a:spcBef>
        <a:spcAft>
          <a:spcPct val="0"/>
        </a:spcAft>
        <a:defRPr sz="12000" kern="1200">
          <a:solidFill>
            <a:srgbClr val="000000"/>
          </a:solidFill>
          <a:latin typeface="+mj-lt"/>
          <a:ea typeface="+mj-ea"/>
          <a:cs typeface="+mj-cs"/>
          <a:sym typeface="PingFang SC Regular" panose="020B0400000000000000" pitchFamily="34" charset="-122"/>
        </a:defRPr>
      </a:lvl1pPr>
      <a:lvl2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2pPr>
      <a:lvl3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3pPr>
      <a:lvl4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4pPr>
      <a:lvl5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5pPr>
      <a:lvl6pPr marL="4572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6pPr>
      <a:lvl7pPr marL="9144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7pPr>
      <a:lvl8pPr marL="13716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8pPr>
      <a:lvl9pPr marL="18288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9pPr>
    </p:titleStyle>
    <p:bodyStyle>
      <a:lvl1pPr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1pPr>
      <a:lvl2pPr indent="2286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2pPr>
      <a:lvl3pPr indent="4572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3pPr>
      <a:lvl4pPr indent="6858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4pPr>
      <a:lvl5pPr indent="9144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>
            <a:extLst>
              <a:ext uri="{FF2B5EF4-FFF2-40B4-BE49-F238E27FC236}">
                <a16:creationId xmlns:a16="http://schemas.microsoft.com/office/drawing/2014/main" id="{48075577-72F2-6C4E-8096-71DF329E947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1778000" y="6496050"/>
            <a:ext cx="20828000" cy="158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ingFang SC Regular" charset="-122"/>
              </a:rPr>
              <a:t>Click to edit Master text styles</a:t>
            </a:r>
          </a:p>
          <a:p>
            <a:pPr lvl="1"/>
            <a:r>
              <a:rPr lang="x-none" altLang="x-none">
                <a:sym typeface="PingFang SC Regular" charset="-122"/>
              </a:rPr>
              <a:t>Second level</a:t>
            </a:r>
          </a:p>
          <a:p>
            <a:pPr lvl="2"/>
            <a:r>
              <a:rPr lang="x-none" altLang="x-none">
                <a:sym typeface="PingFang SC Regular" charset="-122"/>
              </a:rPr>
              <a:t>Third level</a:t>
            </a:r>
          </a:p>
          <a:p>
            <a:pPr lvl="3"/>
            <a:r>
              <a:rPr lang="x-none" altLang="x-none">
                <a:sym typeface="PingFang SC Regular" charset="-122"/>
              </a:rPr>
              <a:t>Fourth level</a:t>
            </a:r>
          </a:p>
          <a:p>
            <a:pPr lvl="4"/>
            <a:r>
              <a:rPr lang="x-none" altLang="x-none">
                <a:sym typeface="PingFang SC Regular" charset="-122"/>
              </a:rPr>
              <a:t>Fifth level</a:t>
            </a:r>
          </a:p>
        </p:txBody>
      </p:sp>
      <p:sp>
        <p:nvSpPr>
          <p:cNvPr id="2050" name="Rectangle 2">
            <a:extLst>
              <a:ext uri="{FF2B5EF4-FFF2-40B4-BE49-F238E27FC236}">
                <a16:creationId xmlns:a16="http://schemas.microsoft.com/office/drawing/2014/main" id="{1ABD7F71-2683-1848-B55C-FB9B47E5DA5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778000" y="1866900"/>
            <a:ext cx="208280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ingFang SC Regular" charset="-122"/>
              </a:rPr>
              <a:t>Click to edit Master title style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6D89D68-C4B3-5749-AD76-7F338F23ABE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11958638" y="13081000"/>
            <a:ext cx="4524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ctr" eaLnBrk="1">
              <a:defRPr sz="2400" b="0">
                <a:latin typeface="Helvetica Neue Light" panose="020004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 Light" panose="02000403000000020004" pitchFamily="2" charset="0"/>
              </a:defRPr>
            </a:lvl1pPr>
          </a:lstStyle>
          <a:p>
            <a:pPr>
              <a:defRPr/>
            </a:pPr>
            <a:fld id="{7CCD88D2-EBC3-A544-AC83-CF06574A8F5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825500" rtl="0" eaLnBrk="0" fontAlgn="base" hangingPunct="0">
        <a:spcBef>
          <a:spcPct val="0"/>
        </a:spcBef>
        <a:spcAft>
          <a:spcPct val="0"/>
        </a:spcAft>
        <a:defRPr sz="12000" kern="1200">
          <a:solidFill>
            <a:srgbClr val="000000"/>
          </a:solidFill>
          <a:latin typeface="+mj-lt"/>
          <a:ea typeface="+mj-ea"/>
          <a:cs typeface="+mj-cs"/>
          <a:sym typeface="PingFang SC Regular" panose="020B0400000000000000" pitchFamily="34" charset="-122"/>
        </a:defRPr>
      </a:lvl1pPr>
      <a:lvl2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2pPr>
      <a:lvl3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3pPr>
      <a:lvl4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4pPr>
      <a:lvl5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5pPr>
      <a:lvl6pPr marL="4572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6pPr>
      <a:lvl7pPr marL="9144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7pPr>
      <a:lvl8pPr marL="13716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8pPr>
      <a:lvl9pPr marL="18288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9pPr>
    </p:titleStyle>
    <p:bodyStyle>
      <a:lvl1pPr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1pPr>
      <a:lvl2pPr indent="2286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2pPr>
      <a:lvl3pPr indent="4572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3pPr>
      <a:lvl4pPr indent="6858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4pPr>
      <a:lvl5pPr indent="9144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E5CAEA73-74DB-0244-83CC-287BAEAF151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 bwMode="auto">
          <a:xfrm>
            <a:off x="11958638" y="13081000"/>
            <a:ext cx="4524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ctr" eaLnBrk="1">
              <a:defRPr sz="2400" b="0">
                <a:latin typeface="Helvetica Neue Light" panose="02000403000000020004" pitchFamily="2" charset="0"/>
                <a:ea typeface="宋体" panose="02010600030101010101" pitchFamily="2" charset="-122"/>
                <a:cs typeface="Helvetica Neue" panose="02000503000000020004" pitchFamily="2" charset="0"/>
                <a:sym typeface="Helvetica Neue Light" panose="02000403000000020004" pitchFamily="2" charset="0"/>
              </a:defRPr>
            </a:lvl1pPr>
          </a:lstStyle>
          <a:p>
            <a:pPr>
              <a:defRPr/>
            </a:pPr>
            <a:fld id="{21D89B8E-AC7A-7848-B9D1-CB2EE259E11C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25500" rtl="0" eaLnBrk="0" fontAlgn="base" hangingPunct="0">
        <a:spcBef>
          <a:spcPct val="0"/>
        </a:spcBef>
        <a:spcAft>
          <a:spcPct val="0"/>
        </a:spcAft>
        <a:defRPr sz="12000" kern="1200">
          <a:solidFill>
            <a:srgbClr val="000000"/>
          </a:solidFill>
          <a:latin typeface="+mj-lt"/>
          <a:ea typeface="+mj-ea"/>
          <a:cs typeface="+mj-cs"/>
          <a:sym typeface="PingFang SC Regular" panose="020B0400000000000000" pitchFamily="34" charset="-122"/>
        </a:defRPr>
      </a:lvl1pPr>
      <a:lvl2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2pPr>
      <a:lvl3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3pPr>
      <a:lvl4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4pPr>
      <a:lvl5pPr algn="l" defTabSz="825500" rtl="0" eaLnBrk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panose="020B0400000000000000" pitchFamily="34" charset="-122"/>
        </a:defRPr>
      </a:lvl5pPr>
      <a:lvl6pPr marL="4572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6pPr>
      <a:lvl7pPr marL="9144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7pPr>
      <a:lvl8pPr marL="13716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8pPr>
      <a:lvl9pPr marL="1828800" algn="l" defTabSz="825500" rtl="0" fontAlgn="base" hangingPunct="0">
        <a:spcBef>
          <a:spcPct val="0"/>
        </a:spcBef>
        <a:spcAft>
          <a:spcPct val="0"/>
        </a:spcAft>
        <a:defRPr sz="12000">
          <a:solidFill>
            <a:srgbClr val="000000"/>
          </a:solidFill>
          <a:latin typeface="PingFang SC Regular" charset="-122"/>
          <a:ea typeface="PingFang SC Regular" charset="-122"/>
          <a:cs typeface="PingFang SC Regular" charset="-122"/>
          <a:sym typeface="PingFang SC Regular" charset="-122"/>
        </a:defRPr>
      </a:lvl9pPr>
    </p:titleStyle>
    <p:bodyStyle>
      <a:lvl1pPr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1pPr>
      <a:lvl2pPr indent="2286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2pPr>
      <a:lvl3pPr indent="4572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3pPr>
      <a:lvl4pPr indent="6858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4pPr>
      <a:lvl5pPr indent="914400" algn="l" defTabSz="825500" rtl="0" eaLnBrk="0" fontAlgn="base" hangingPunct="0">
        <a:spcBef>
          <a:spcPct val="0"/>
        </a:spcBef>
        <a:spcAft>
          <a:spcPct val="0"/>
        </a:spcAft>
        <a:defRPr sz="7000" kern="1200">
          <a:solidFill>
            <a:srgbClr val="000000"/>
          </a:solidFill>
          <a:latin typeface="+mn-lt"/>
          <a:ea typeface="+mn-ea"/>
          <a:cs typeface="+mn-cs"/>
          <a:sym typeface="PingFang SC Regular" panose="020B0400000000000000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a/seata/releases/download/v0.9.0/seata-server-0.9.0.tar.gz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ata/seata-samples/tree/master/springboot-mybatis" TargetMode="External"/><Relationship Id="rId2" Type="http://schemas.openxmlformats.org/officeDocument/2006/relationships/hyperlink" Target="https://github.com/seata/seata-samples/tree/master/springcloud-eureka-feign-mybatis-se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eata/seata-samples/tree/master/multiple-datasourc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a/seata-samples/tree/master/api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a/seata-samples/tree/master/tcc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a/seata-samples/tree/master/saga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ata/seata-samples/tree/master/ha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eata.io/zh-cn/" TargetMode="External"/><Relationship Id="rId5" Type="http://schemas.openxmlformats.org/officeDocument/2006/relationships/hyperlink" Target="https://github.com/seata/seata" TargetMode="External"/><Relationship Id="rId4" Type="http://schemas.openxmlformats.org/officeDocument/2006/relationships/image" Target="../media/image11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86E2BCEC-101E-7E43-9226-0B77526F62A4}"/>
              </a:ext>
            </a:extLst>
          </p:cNvPr>
          <p:cNvSpPr txBox="1">
            <a:spLocks/>
          </p:cNvSpPr>
          <p:nvPr/>
        </p:nvSpPr>
        <p:spPr bwMode="auto">
          <a:xfrm>
            <a:off x="2286794" y="8083550"/>
            <a:ext cx="20828000" cy="1071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 defTabSz="7429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defTabSz="7429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defTabSz="7429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defTabSz="7429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defTabSz="7429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indent="-914400" defTabSz="74295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indent="-914400" defTabSz="74295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indent="-914400" defTabSz="74295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indent="-914400" defTabSz="74295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spcBef>
                <a:spcPts val="4000"/>
              </a:spcBef>
            </a:pPr>
            <a:r>
              <a:rPr lang="zh-CN" altLang="en-US" sz="4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季敏</a:t>
            </a:r>
            <a:r>
              <a:rPr lang="en-US" altLang="zh-CN" sz="4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@</a:t>
            </a:r>
            <a:r>
              <a:rPr lang="en-US" altLang="zh-CN" sz="4800" b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slievrly</a:t>
            </a:r>
            <a:r>
              <a:rPr lang="zh-CN" altLang="en-US" sz="4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     </a:t>
            </a:r>
            <a:r>
              <a:rPr lang="en-US" altLang="zh-CN" sz="4800" b="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  <a:sym typeface="PingFang SC Regular" panose="020B0400000000000000" pitchFamily="34" charset="-122"/>
              </a:rPr>
              <a:t>Seata</a:t>
            </a:r>
            <a:r>
              <a:rPr lang="zh-CN" altLang="en-US" sz="4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 开源项目发起人</a:t>
            </a:r>
            <a:endParaRPr lang="zh-CN" altLang="zh-CN" sz="4800" b="0" dirty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  <a:sym typeface="PingFang SC Regular" panose="020B0400000000000000" pitchFamily="34" charset="-122"/>
            </a:endParaRPr>
          </a:p>
        </p:txBody>
      </p:sp>
      <p:sp>
        <p:nvSpPr>
          <p:cNvPr id="6146" name="Text Box 2">
            <a:extLst>
              <a:ext uri="{FF2B5EF4-FFF2-40B4-BE49-F238E27FC236}">
                <a16:creationId xmlns:a16="http://schemas.microsoft.com/office/drawing/2014/main" id="{F01B0F30-80BE-3746-ACEE-400E1BEBC93D}"/>
              </a:ext>
            </a:extLst>
          </p:cNvPr>
          <p:cNvSpPr txBox="1">
            <a:spLocks/>
          </p:cNvSpPr>
          <p:nvPr/>
        </p:nvSpPr>
        <p:spPr bwMode="auto">
          <a:xfrm>
            <a:off x="1778000" y="11842750"/>
            <a:ext cx="20828000" cy="96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/>
          <a:lstStyle/>
          <a:p>
            <a:pPr algn="ctr" eaLnBrk="1">
              <a:spcBef>
                <a:spcPts val="4500"/>
              </a:spcBef>
            </a:pPr>
            <a:endParaRPr lang="zh-CN" altLang="zh-CN" sz="4000" b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  <a:sym typeface="PingFang SC Regular" panose="020B0400000000000000" pitchFamily="34" charset="-122"/>
            </a:endParaRPr>
          </a:p>
        </p:txBody>
      </p:sp>
      <p:sp>
        <p:nvSpPr>
          <p:cNvPr id="6147" name="Text Box 3">
            <a:extLst>
              <a:ext uri="{FF2B5EF4-FFF2-40B4-BE49-F238E27FC236}">
                <a16:creationId xmlns:a16="http://schemas.microsoft.com/office/drawing/2014/main" id="{8013B0F7-49C7-0B40-B86D-E6598B0B0174}"/>
              </a:ext>
            </a:extLst>
          </p:cNvPr>
          <p:cNvSpPr txBox="1">
            <a:spLocks/>
          </p:cNvSpPr>
          <p:nvPr/>
        </p:nvSpPr>
        <p:spPr bwMode="auto">
          <a:xfrm>
            <a:off x="1778000" y="1199159"/>
            <a:ext cx="208280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b"/>
          <a:lstStyle/>
          <a:p>
            <a:pPr algn="ctr" eaLnBrk="1"/>
            <a:r>
              <a:rPr lang="en-US" altLang="zh-CN" sz="8800" b="0" dirty="0" err="1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Seata</a:t>
            </a:r>
            <a:r>
              <a:rPr lang="zh-CN" altLang="en-US" sz="8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 </a:t>
            </a:r>
            <a:r>
              <a:rPr lang="en-US" altLang="zh-CN" sz="8800" b="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Regular" panose="020B0400000000000000" pitchFamily="34" charset="-122"/>
              </a:rPr>
              <a:t>101</a:t>
            </a:r>
            <a:endParaRPr lang="zh-CN" altLang="zh-CN" sz="8800" b="0" dirty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  <a:sym typeface="PingFang SC Regular" panose="020B0400000000000000" pitchFamily="34" charset="-122"/>
            </a:endParaRPr>
          </a:p>
        </p:txBody>
      </p:sp>
      <p:sp>
        <p:nvSpPr>
          <p:cNvPr id="6148" name="Text Box 4">
            <a:extLst>
              <a:ext uri="{FF2B5EF4-FFF2-40B4-BE49-F238E27FC236}">
                <a16:creationId xmlns:a16="http://schemas.microsoft.com/office/drawing/2014/main" id="{E4E2A3AB-28DF-CA47-A20F-161536306B83}"/>
              </a:ext>
            </a:extLst>
          </p:cNvPr>
          <p:cNvSpPr txBox="1">
            <a:spLocks/>
          </p:cNvSpPr>
          <p:nvPr/>
        </p:nvSpPr>
        <p:spPr bwMode="auto">
          <a:xfrm>
            <a:off x="1778000" y="6496050"/>
            <a:ext cx="20828000" cy="158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 defTabSz="684213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defTabSz="684213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defTabSz="684213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defTabSz="684213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defTabSz="684213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indent="-914400" defTabSz="684213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indent="-914400" defTabSz="684213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indent="-914400" defTabSz="684213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indent="-914400" defTabSz="684213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endParaRPr lang="zh-CN" altLang="zh-CN" sz="8300" b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  <a:sym typeface="PingFang SC Regular" panose="020B0400000000000000" pitchFamily="34" charset="-122"/>
            </a:endParaRPr>
          </a:p>
        </p:txBody>
      </p:sp>
      <p:pic>
        <p:nvPicPr>
          <p:cNvPr id="6149" name="Picture 5" descr="DUBBO logo品牌色.png">
            <a:extLst>
              <a:ext uri="{FF2B5EF4-FFF2-40B4-BE49-F238E27FC236}">
                <a16:creationId xmlns:a16="http://schemas.microsoft.com/office/drawing/2014/main" id="{51493A14-6FC0-1247-85E7-8DB8EC2AFD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8963" y="506413"/>
            <a:ext cx="3395662" cy="83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FDA7BEA-5D56-AB4B-95B9-B3253DC3DC7C}"/>
              </a:ext>
            </a:extLst>
          </p:cNvPr>
          <p:cNvSpPr txBox="1"/>
          <p:nvPr/>
        </p:nvSpPr>
        <p:spPr>
          <a:xfrm>
            <a:off x="2311399" y="2753544"/>
            <a:ext cx="19826706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服务端：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8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下载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包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wget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https://github.com/seata/seata/releases/download/v0.9.0/seata-server-0.9.0.tar.gz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解压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tar zxvf seata-server-0.9.0.tar.gz</a:t>
            </a: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需要修改注册和配置信息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vi ./seata/conf/registry.conf   file.conf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根据需要修改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jvm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启动参数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vi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./seata/bin/seata-server.sh(bat)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启动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seata-server, 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所有启动参数可选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.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sh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./seata/bin/seata-server.sh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–p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$port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–h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$host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–m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(file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or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db)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–e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$env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 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-p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: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通讯端口号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 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-h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: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指定被发现服务的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ip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地址，用于跨网络，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ip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指定为公网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ip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或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natIp</a:t>
            </a: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 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-m: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事务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session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存储模式，可选：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file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（本地文件）和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db</a:t>
            </a: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 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-e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: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用户指定环境名称，根据环境名读取不同配置文件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8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9605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16872BA-9451-B843-82FD-68078E8C3F40}"/>
              </a:ext>
            </a:extLst>
          </p:cNvPr>
          <p:cNvSpPr txBox="1"/>
          <p:nvPr/>
        </p:nvSpPr>
        <p:spPr>
          <a:xfrm>
            <a:off x="2093494" y="2631624"/>
            <a:ext cx="19826706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业务侧（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Spring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AT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模式）：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依赖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seata-all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配置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GlobalTransactionScanner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和 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DataSourceProxy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（当</a:t>
            </a:r>
            <a:r>
              <a:rPr lang="en" altLang="zh-CN" sz="4400" dirty="0">
                <a:solidFill>
                  <a:srgbClr val="FFC000"/>
                </a:solidFill>
              </a:rPr>
              <a:t>support.spring.datasource.autoproxy=true</a:t>
            </a:r>
            <a:r>
              <a:rPr lang="zh-CN" altLang="e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时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自动代理无需配置）。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根据需要修改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resource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/registry.conf   file.conf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。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业务的每个物理库创建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undo_log</a:t>
            </a:r>
            <a:r>
              <a:rPr lang="zh-CN" altLang="e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表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（可根据配置改名）。</a:t>
            </a:r>
            <a:endParaRPr lang="en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需要保证事务的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service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方法上添加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@GlobalTransactional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注解。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   注意：对于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provider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端需要重复步骤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和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，但注解（步骤四）可不加。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r>
              <a:rPr lang="en-US" altLang="zh-CN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sample:</a:t>
            </a:r>
          </a:p>
          <a:p>
            <a:r>
              <a:rPr lang="en" altLang="zh-CN" sz="2800" b="0" dirty="0">
                <a:hlinkClick r:id="rId2"/>
              </a:rPr>
              <a:t>https://github.com/seata/seata-samples/tree/master/springcloud-eureka-feign-mybatis-seata</a:t>
            </a:r>
            <a:endParaRPr lang="en" altLang="zh-CN" sz="2800" b="0" dirty="0"/>
          </a:p>
          <a:p>
            <a:r>
              <a:rPr lang="en" altLang="zh-CN" sz="2800" b="0" dirty="0">
                <a:hlinkClick r:id="rId3"/>
              </a:rPr>
              <a:t>https://github.com/seata/seata-samples/tree/master/springboot-mybatis</a:t>
            </a:r>
            <a:endParaRPr lang="en-US" altLang="zh-CN" sz="2800" b="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r>
              <a:rPr lang="en" altLang="zh-CN" sz="2800" b="0" dirty="0">
                <a:hlinkClick r:id="rId4"/>
              </a:rPr>
              <a:t>https://github.com/seata/seata-samples/tree/master/multiple-datasource</a:t>
            </a:r>
            <a:endParaRPr lang="en-US" altLang="zh-CN" sz="2800" b="0" dirty="0">
              <a:solidFill>
                <a:srgbClr val="FFC000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0815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76B321-3879-E84D-BFE6-DF7AE7B496FF}"/>
              </a:ext>
            </a:extLst>
          </p:cNvPr>
          <p:cNvSpPr txBox="1"/>
          <p:nvPr/>
        </p:nvSpPr>
        <p:spPr>
          <a:xfrm>
            <a:off x="2093494" y="2631624"/>
            <a:ext cx="19826706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业务侧（非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Spring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环境下 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AT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模式）：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依赖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seata-all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根据需要修改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resource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/registry.conf   file.conf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。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业务的每个物理库创建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undo_log</a:t>
            </a: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表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（可根据配置更改表名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）。</a:t>
            </a:r>
            <a:endParaRPr lang="en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使用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API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直接操作事务：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//only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once</a:t>
            </a: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TMClient.init(applicationId, txServiceGroup);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初始化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TM</a:t>
            </a:r>
            <a:b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RMClient.init(applicationId, txServiceGroup);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初始化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RM</a:t>
            </a:r>
            <a:endParaRPr lang="en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per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trx</a:t>
            </a:r>
            <a:endParaRPr lang="en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GlobalTransaction tx = GlobalTransactionContext.getCurrentOrCreate();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创建事务对象 </a:t>
            </a:r>
            <a:endParaRPr lang="en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tx.begin(60000, “testBiz”);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开启事务</a:t>
            </a:r>
            <a:endParaRPr lang="en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//do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Biz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数据源需要使用 </a:t>
            </a:r>
            <a:r>
              <a:rPr lang="en" altLang="zh-CN" sz="3600" dirty="0">
                <a:solidFill>
                  <a:schemeClr val="bg1"/>
                </a:solidFill>
                <a:ea typeface="微软雅黑" panose="020B0503020204020204" pitchFamily="34" charset="-122"/>
              </a:rPr>
              <a:t>DataSourceProxy</a:t>
            </a:r>
          </a:p>
          <a:p>
            <a:pPr algn="l"/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3600" dirty="0">
                <a:solidFill>
                  <a:schemeClr val="bg1"/>
                </a:solidFill>
              </a:rPr>
              <a:t>tx.commit()</a:t>
            </a:r>
            <a:r>
              <a:rPr lang="en-US" altLang="zh-CN" sz="3600" dirty="0">
                <a:solidFill>
                  <a:schemeClr val="bg1"/>
                </a:solidFill>
              </a:rPr>
              <a:t>;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or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" altLang="zh-CN" sz="3600" dirty="0">
                <a:solidFill>
                  <a:schemeClr val="bg1"/>
                </a:solidFill>
              </a:rPr>
              <a:t>tx.rollback()</a:t>
            </a:r>
            <a:r>
              <a:rPr lang="en-US" altLang="zh-CN" sz="3600" dirty="0">
                <a:solidFill>
                  <a:schemeClr val="bg1"/>
                </a:solidFill>
              </a:rPr>
              <a:t>;</a:t>
            </a:r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en-US" altLang="zh-CN" sz="3600" dirty="0">
                <a:solidFill>
                  <a:schemeClr val="bg1"/>
                </a:solidFill>
              </a:rPr>
              <a:t>//</a:t>
            </a:r>
            <a:r>
              <a:rPr lang="zh-CN" altLang="en-US" sz="3600" dirty="0">
                <a:solidFill>
                  <a:schemeClr val="bg1"/>
                </a:solidFill>
                <a:ea typeface="微软雅黑" panose="020B0503020204020204" pitchFamily="34" charset="-122"/>
              </a:rPr>
              <a:t>根据业务场景提交或回滚事务</a:t>
            </a:r>
            <a:endParaRPr lang="en-US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36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r>
              <a:rPr lang="en-US" altLang="zh-CN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sample:</a:t>
            </a:r>
            <a:r>
              <a:rPr lang="zh-CN" altLang="en-US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2800" b="0" dirty="0">
                <a:hlinkClick r:id="rId2"/>
              </a:rPr>
              <a:t>https://github.com/seata/seata-samples/tree/master/api</a:t>
            </a:r>
            <a:endParaRPr lang="en-US" altLang="zh-CN" sz="2800" b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9589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73518E-201D-9746-9D86-2C3E51CEFBF3}"/>
              </a:ext>
            </a:extLst>
          </p:cNvPr>
          <p:cNvSpPr txBox="1"/>
          <p:nvPr/>
        </p:nvSpPr>
        <p:spPr>
          <a:xfrm>
            <a:off x="2093494" y="2631624"/>
            <a:ext cx="19826706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业务侧（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Spring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TCC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模式）：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依赖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seata-all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配置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GlobalTransactionScanner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根据需要修改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resource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/registry.conf   file.conf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需要保证事务的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service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方法上添加</a:t>
            </a:r>
            <a:r>
              <a:rPr lang="en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@GlobalTransactional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 注解。</a:t>
            </a:r>
            <a:endParaRPr lang="en-US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编写业务接口类，在接口类中要包含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TCC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三个方法，在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try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方法中标注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@TwoPhaseBusinessAction</a:t>
            </a:r>
            <a:r>
              <a:rPr lang="zh-CN" altLang="e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注解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，指定其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name(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不可重复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)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，同类中的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commit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方法和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rollback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方法名。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   注意：目前支持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dubbo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sofa-rpc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localTCC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。其中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localTCC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需要在类上额外标识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@</a:t>
            </a:r>
            <a:r>
              <a:rPr lang="en-US" altLang="zh-CN" sz="4400" dirty="0" err="1">
                <a:solidFill>
                  <a:schemeClr val="bg1"/>
                </a:solidFill>
                <a:ea typeface="微软雅黑" panose="020B0503020204020204" pitchFamily="34" charset="-122"/>
              </a:rPr>
              <a:t>LocalTCC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r>
              <a:rPr lang="en-US" altLang="zh-CN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sample:</a:t>
            </a:r>
            <a:r>
              <a:rPr lang="zh-CN" altLang="en-US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2800" b="0" dirty="0">
                <a:hlinkClick r:id="rId2"/>
              </a:rPr>
              <a:t>https://github.com/seata/seata-samples/tree/master/tcc</a:t>
            </a:r>
            <a:endParaRPr lang="en-US" altLang="zh-CN" sz="2800" b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1929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E5AEBE-889B-CF45-A0F7-E41A69B56C74}"/>
              </a:ext>
            </a:extLst>
          </p:cNvPr>
          <p:cNvSpPr txBox="1"/>
          <p:nvPr/>
        </p:nvSpPr>
        <p:spPr>
          <a:xfrm>
            <a:off x="2093494" y="2631624"/>
            <a:ext cx="19826706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业务侧（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Spring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SAGA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模式）：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依赖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seata-all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初始化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saga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状态持久化数据库脚本。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编写状态机服务编排的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json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文件。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配置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GlobalTransactionScanner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、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StateMachineEngineHolder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、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ProcessCtrlStateMachineEngine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、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DbStateMachineConfig</a:t>
            </a:r>
            <a:r>
              <a:rPr lang="zh-CN" altLang="e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等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依赖</a:t>
            </a:r>
            <a:r>
              <a:rPr lang="en-US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bean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 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根据需要修改 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resource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/registry.conf   file.conf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。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在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需要保证事务的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service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方法上添加</a:t>
            </a:r>
            <a:r>
              <a:rPr lang="en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@GlobalTransactional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 注解。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endParaRPr lang="en-US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r>
              <a:rPr lang="en-US" altLang="zh-CN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sample:</a:t>
            </a:r>
            <a:r>
              <a:rPr lang="zh-CN" altLang="en-US" sz="2800" b="0" dirty="0">
                <a:solidFill>
                  <a:schemeClr val="bg1"/>
                </a:solidFill>
                <a:ea typeface="微软雅黑" panose="020B0503020204020204" pitchFamily="34" charset="-122"/>
              </a:rPr>
              <a:t> </a:t>
            </a:r>
            <a:r>
              <a:rPr lang="en" altLang="zh-CN" sz="2800" b="0" dirty="0">
                <a:hlinkClick r:id="rId2"/>
              </a:rPr>
              <a:t>https://github.com/seata/seata-samples/tree/master/saga</a:t>
            </a:r>
            <a:endParaRPr lang="en-US" altLang="zh-CN" sz="2800" b="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2463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DF9755-0591-CD40-8110-71E2038FE236}"/>
              </a:ext>
            </a:extLst>
          </p:cNvPr>
          <p:cNvSpPr txBox="1"/>
          <p:nvPr/>
        </p:nvSpPr>
        <p:spPr>
          <a:xfrm>
            <a:off x="2093494" y="2631624"/>
            <a:ext cx="19826706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 公网服务：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业务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侧：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步骤同具体的事务模式流程。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修改 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resource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/registry.conf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,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 将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registry.type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和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config.type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设置为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nacos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，并将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nacos 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的</a:t>
            </a:r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serverAddr 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设置为：</a:t>
            </a:r>
            <a:r>
              <a:rPr lang="en-US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39.106.140.159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。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：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nohup sh seata-server.sh -h 39.106.140.159 -p 8091 -m file &amp;</a:t>
            </a:r>
          </a:p>
        </p:txBody>
      </p:sp>
    </p:spTree>
    <p:extLst>
      <p:ext uri="{BB962C8B-B14F-4D97-AF65-F5344CB8AC3E}">
        <p14:creationId xmlns:p14="http://schemas.microsoft.com/office/powerpoint/2010/main" val="3180001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4DF9755-0591-CD40-8110-71E2038FE236}"/>
              </a:ext>
            </a:extLst>
          </p:cNvPr>
          <p:cNvSpPr txBox="1"/>
          <p:nvPr/>
        </p:nvSpPr>
        <p:spPr>
          <a:xfrm>
            <a:off x="2093494" y="2631624"/>
            <a:ext cx="198267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800" dirty="0">
                <a:solidFill>
                  <a:srgbClr val="FF6600"/>
                </a:solidFill>
                <a:ea typeface="微软雅黑" panose="020B0503020204020204" pitchFamily="34" charset="-122"/>
              </a:rPr>
              <a:t> 公网服务：</a:t>
            </a:r>
            <a:endParaRPr lang="en-US" altLang="zh-CN" sz="4800" dirty="0">
              <a:solidFill>
                <a:srgbClr val="FF66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server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：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l"/>
            <a:endParaRPr lang="en-US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  <a:p>
            <a:pPr algn="l"/>
            <a:r>
              <a:rPr lang="en" altLang="zh-C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nohup sh seata-server.sh -h 39.106.140.159 -p 8091 -m file &amp;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EEAB0D-D0C2-8B46-94F4-F8D3EAE31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494" y="3807054"/>
            <a:ext cx="21031200" cy="494070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717FECD-E19B-8047-869B-E1403354C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494" y="9631680"/>
            <a:ext cx="21031200" cy="204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94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8D67AA2-D65D-DD48-9C33-1C3DD3FBBFD5}"/>
              </a:ext>
            </a:extLst>
          </p:cNvPr>
          <p:cNvGrpSpPr/>
          <p:nvPr/>
        </p:nvGrpSpPr>
        <p:grpSpPr>
          <a:xfrm>
            <a:off x="3757223" y="3058044"/>
            <a:ext cx="16362580" cy="8336460"/>
            <a:chOff x="3757223" y="2749258"/>
            <a:chExt cx="16362580" cy="8336460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2852AA34-FAB1-DA43-90C2-D55544F3260F}"/>
                </a:ext>
              </a:extLst>
            </p:cNvPr>
            <p:cNvSpPr/>
            <p:nvPr/>
          </p:nvSpPr>
          <p:spPr bwMode="auto">
            <a:xfrm>
              <a:off x="3816012" y="2749258"/>
              <a:ext cx="3748203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0" name="组合 47">
              <a:extLst>
                <a:ext uri="{FF2B5EF4-FFF2-40B4-BE49-F238E27FC236}">
                  <a16:creationId xmlns:a16="http://schemas.microsoft.com/office/drawing/2014/main" id="{83DF7DB5-68F1-3046-A8F8-962BF2824D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53620" y="3490986"/>
              <a:ext cx="1401762" cy="1915698"/>
              <a:chOff x="8582016" y="2968216"/>
              <a:chExt cx="714937" cy="1250046"/>
            </a:xfrm>
          </p:grpSpPr>
          <p:sp>
            <p:nvSpPr>
              <p:cNvPr id="54" name="罐形 52">
                <a:extLst>
                  <a:ext uri="{FF2B5EF4-FFF2-40B4-BE49-F238E27FC236}">
                    <a16:creationId xmlns:a16="http://schemas.microsoft.com/office/drawing/2014/main" id="{4E476809-254D-8740-9008-99612B44375D}"/>
                  </a:ext>
                </a:extLst>
              </p:cNvPr>
              <p:cNvSpPr/>
              <p:nvPr/>
            </p:nvSpPr>
            <p:spPr>
              <a:xfrm>
                <a:off x="8675152" y="3567521"/>
                <a:ext cx="501934" cy="650741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57C43243-B6BB-2F40-A977-C1EE856503AE}"/>
                  </a:ext>
                </a:extLst>
              </p:cNvPr>
              <p:cNvSpPr/>
              <p:nvPr/>
            </p:nvSpPr>
            <p:spPr>
              <a:xfrm>
                <a:off x="8582016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11" name="组合 48">
              <a:extLst>
                <a:ext uri="{FF2B5EF4-FFF2-40B4-BE49-F238E27FC236}">
                  <a16:creationId xmlns:a16="http://schemas.microsoft.com/office/drawing/2014/main" id="{CC74DAF8-5217-5244-8FC1-34C249BFD4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41896" y="3533378"/>
              <a:ext cx="1401763" cy="1873305"/>
              <a:chOff x="8544238" y="2993609"/>
              <a:chExt cx="714937" cy="1222384"/>
            </a:xfrm>
          </p:grpSpPr>
          <p:sp>
            <p:nvSpPr>
              <p:cNvPr id="51" name="罐形 49">
                <a:extLst>
                  <a:ext uri="{FF2B5EF4-FFF2-40B4-BE49-F238E27FC236}">
                    <a16:creationId xmlns:a16="http://schemas.microsoft.com/office/drawing/2014/main" id="{94177372-60BE-6441-9EA1-F6141593488E}"/>
                  </a:ext>
                </a:extLst>
              </p:cNvPr>
              <p:cNvSpPr/>
              <p:nvPr/>
            </p:nvSpPr>
            <p:spPr>
              <a:xfrm>
                <a:off x="8597540" y="3564619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E6768F62-8556-9E4B-A434-D693A86E5D50}"/>
                  </a:ext>
                </a:extLst>
              </p:cNvPr>
              <p:cNvSpPr/>
              <p:nvPr/>
            </p:nvSpPr>
            <p:spPr>
              <a:xfrm>
                <a:off x="8544238" y="2993609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3" name="下箭头 52">
                <a:extLst>
                  <a:ext uri="{FF2B5EF4-FFF2-40B4-BE49-F238E27FC236}">
                    <a16:creationId xmlns:a16="http://schemas.microsoft.com/office/drawing/2014/main" id="{4762DA2B-E717-374E-9BC9-F7A2070C56A9}"/>
                  </a:ext>
                </a:extLst>
              </p:cNvPr>
              <p:cNvSpPr/>
              <p:nvPr/>
            </p:nvSpPr>
            <p:spPr>
              <a:xfrm>
                <a:off x="8722512" y="3348655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09C4EB3-6346-214A-9657-7BB503DF6BDA}"/>
                </a:ext>
              </a:extLst>
            </p:cNvPr>
            <p:cNvSpPr/>
            <p:nvPr/>
          </p:nvSpPr>
          <p:spPr bwMode="auto">
            <a:xfrm>
              <a:off x="6806564" y="2973097"/>
              <a:ext cx="967717" cy="501824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TM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8AB2EBB-D79E-474C-902D-06795A727C6A}"/>
                </a:ext>
              </a:extLst>
            </p:cNvPr>
            <p:cNvSpPr/>
            <p:nvPr/>
          </p:nvSpPr>
          <p:spPr bwMode="auto">
            <a:xfrm>
              <a:off x="16871100" y="5463383"/>
              <a:ext cx="3059362" cy="13543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3A3AEEB1-2B37-E043-A446-995C4871AD73}"/>
                </a:ext>
              </a:extLst>
            </p:cNvPr>
            <p:cNvCxnSpPr>
              <a:cxnSpLocks/>
            </p:cNvCxnSpPr>
            <p:nvPr/>
          </p:nvCxnSpPr>
          <p:spPr>
            <a:xfrm>
              <a:off x="7177059" y="3993110"/>
              <a:ext cx="8208" cy="1625340"/>
            </a:xfrm>
            <a:prstGeom prst="straightConnector1">
              <a:avLst/>
            </a:prstGeom>
            <a:noFill/>
            <a:ln w="76200" cap="flat">
              <a:solidFill>
                <a:schemeClr val="accent2">
                  <a:lumMod val="75000"/>
                </a:schemeClr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5" name="下箭头 14">
              <a:extLst>
                <a:ext uri="{FF2B5EF4-FFF2-40B4-BE49-F238E27FC236}">
                  <a16:creationId xmlns:a16="http://schemas.microsoft.com/office/drawing/2014/main" id="{9DFD6A78-6D4B-7645-BED7-9338335B6256}"/>
                </a:ext>
              </a:extLst>
            </p:cNvPr>
            <p:cNvSpPr/>
            <p:nvPr/>
          </p:nvSpPr>
          <p:spPr bwMode="auto">
            <a:xfrm>
              <a:off x="4375975" y="4020350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6" name="圆角矩形 15">
              <a:extLst>
                <a:ext uri="{FF2B5EF4-FFF2-40B4-BE49-F238E27FC236}">
                  <a16:creationId xmlns:a16="http://schemas.microsoft.com/office/drawing/2014/main" id="{A0376B39-17CF-2440-AD4C-F65CC825A894}"/>
                </a:ext>
              </a:extLst>
            </p:cNvPr>
            <p:cNvSpPr/>
            <p:nvPr/>
          </p:nvSpPr>
          <p:spPr bwMode="auto">
            <a:xfrm>
              <a:off x="3846492" y="5640451"/>
              <a:ext cx="3521326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7" name="组合 47">
              <a:extLst>
                <a:ext uri="{FF2B5EF4-FFF2-40B4-BE49-F238E27FC236}">
                  <a16:creationId xmlns:a16="http://schemas.microsoft.com/office/drawing/2014/main" id="{004F6D3A-7EDF-1D49-8A69-0BBB4684C1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57847" y="6382179"/>
              <a:ext cx="1401762" cy="1915698"/>
              <a:chOff x="8675292" y="2968216"/>
              <a:chExt cx="714937" cy="1250046"/>
            </a:xfrm>
          </p:grpSpPr>
          <p:sp>
            <p:nvSpPr>
              <p:cNvPr id="49" name="罐形 52">
                <a:extLst>
                  <a:ext uri="{FF2B5EF4-FFF2-40B4-BE49-F238E27FC236}">
                    <a16:creationId xmlns:a16="http://schemas.microsoft.com/office/drawing/2014/main" id="{9C27F6D1-ACBD-D24C-98A4-4A11E80B9056}"/>
                  </a:ext>
                </a:extLst>
              </p:cNvPr>
              <p:cNvSpPr/>
              <p:nvPr/>
            </p:nvSpPr>
            <p:spPr>
              <a:xfrm>
                <a:off x="8752881" y="3567521"/>
                <a:ext cx="501934" cy="650741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2D38498F-E79F-7B40-816D-9CCF0EAA2FBD}"/>
                  </a:ext>
                </a:extLst>
              </p:cNvPr>
              <p:cNvSpPr/>
              <p:nvPr/>
            </p:nvSpPr>
            <p:spPr>
              <a:xfrm>
                <a:off x="8675292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18" name="组合 48">
              <a:extLst>
                <a:ext uri="{FF2B5EF4-FFF2-40B4-BE49-F238E27FC236}">
                  <a16:creationId xmlns:a16="http://schemas.microsoft.com/office/drawing/2014/main" id="{545B7AD3-485E-9B4C-8699-6345182831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46123" y="6424571"/>
              <a:ext cx="1401763" cy="1873305"/>
              <a:chOff x="8637514" y="2993609"/>
              <a:chExt cx="714937" cy="1222384"/>
            </a:xfrm>
          </p:grpSpPr>
          <p:sp>
            <p:nvSpPr>
              <p:cNvPr id="46" name="罐形 49">
                <a:extLst>
                  <a:ext uri="{FF2B5EF4-FFF2-40B4-BE49-F238E27FC236}">
                    <a16:creationId xmlns:a16="http://schemas.microsoft.com/office/drawing/2014/main" id="{56EA2ECE-7CF5-0748-AA3B-5EAF2B525971}"/>
                  </a:ext>
                </a:extLst>
              </p:cNvPr>
              <p:cNvSpPr/>
              <p:nvPr/>
            </p:nvSpPr>
            <p:spPr>
              <a:xfrm>
                <a:off x="8706361" y="3564619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BA3CCFEC-3BD9-964F-8C0F-17C68FEAFA67}"/>
                  </a:ext>
                </a:extLst>
              </p:cNvPr>
              <p:cNvSpPr/>
              <p:nvPr/>
            </p:nvSpPr>
            <p:spPr>
              <a:xfrm>
                <a:off x="8637514" y="2993609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48" name="下箭头 47">
                <a:extLst>
                  <a:ext uri="{FF2B5EF4-FFF2-40B4-BE49-F238E27FC236}">
                    <a16:creationId xmlns:a16="http://schemas.microsoft.com/office/drawing/2014/main" id="{459D20EF-D7BD-5D41-A43E-98CE934CED8C}"/>
                  </a:ext>
                </a:extLst>
              </p:cNvPr>
              <p:cNvSpPr/>
              <p:nvPr/>
            </p:nvSpPr>
            <p:spPr>
              <a:xfrm>
                <a:off x="8800240" y="3348655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AC949219-A7DA-A844-86B9-780B4C23B24C}"/>
                </a:ext>
              </a:extLst>
            </p:cNvPr>
            <p:cNvCxnSpPr>
              <a:cxnSpLocks/>
            </p:cNvCxnSpPr>
            <p:nvPr/>
          </p:nvCxnSpPr>
          <p:spPr>
            <a:xfrm>
              <a:off x="7098400" y="6884303"/>
              <a:ext cx="8208" cy="1625340"/>
            </a:xfrm>
            <a:prstGeom prst="straightConnector1">
              <a:avLst/>
            </a:prstGeom>
            <a:noFill/>
            <a:ln w="76200" cap="flat">
              <a:solidFill>
                <a:schemeClr val="accent2">
                  <a:lumMod val="75000"/>
                </a:schemeClr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" name="下箭头 19">
              <a:extLst>
                <a:ext uri="{FF2B5EF4-FFF2-40B4-BE49-F238E27FC236}">
                  <a16:creationId xmlns:a16="http://schemas.microsoft.com/office/drawing/2014/main" id="{82B72AA0-47D7-344C-8EEA-FF05F9E4F6F7}"/>
                </a:ext>
              </a:extLst>
            </p:cNvPr>
            <p:cNvSpPr/>
            <p:nvPr/>
          </p:nvSpPr>
          <p:spPr bwMode="auto">
            <a:xfrm>
              <a:off x="4480196" y="6911543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1" name="圆角矩形 20">
              <a:extLst>
                <a:ext uri="{FF2B5EF4-FFF2-40B4-BE49-F238E27FC236}">
                  <a16:creationId xmlns:a16="http://schemas.microsoft.com/office/drawing/2014/main" id="{27D590E9-B0E7-B149-97E7-9C649C587FE8}"/>
                </a:ext>
              </a:extLst>
            </p:cNvPr>
            <p:cNvSpPr/>
            <p:nvPr/>
          </p:nvSpPr>
          <p:spPr bwMode="auto">
            <a:xfrm>
              <a:off x="3757223" y="8489252"/>
              <a:ext cx="3610595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23" name="组合 47">
              <a:extLst>
                <a:ext uri="{FF2B5EF4-FFF2-40B4-BE49-F238E27FC236}">
                  <a16:creationId xmlns:a16="http://schemas.microsoft.com/office/drawing/2014/main" id="{1638D9E1-D345-6348-8E16-3DC14B234B7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70575" y="9230981"/>
              <a:ext cx="1401761" cy="1854737"/>
              <a:chOff x="8706383" y="2968216"/>
              <a:chExt cx="714937" cy="1210267"/>
            </a:xfrm>
          </p:grpSpPr>
          <p:sp>
            <p:nvSpPr>
              <p:cNvPr id="44" name="罐形 52">
                <a:extLst>
                  <a:ext uri="{FF2B5EF4-FFF2-40B4-BE49-F238E27FC236}">
                    <a16:creationId xmlns:a16="http://schemas.microsoft.com/office/drawing/2014/main" id="{0B1F7720-86AF-AF4E-8ED3-AF2C5F9C36F4}"/>
                  </a:ext>
                </a:extLst>
              </p:cNvPr>
              <p:cNvSpPr/>
              <p:nvPr/>
            </p:nvSpPr>
            <p:spPr>
              <a:xfrm>
                <a:off x="8830610" y="3567521"/>
                <a:ext cx="499807" cy="610962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415B644B-6E81-0646-959A-3796D0A0E4A2}"/>
                  </a:ext>
                </a:extLst>
              </p:cNvPr>
              <p:cNvSpPr/>
              <p:nvPr/>
            </p:nvSpPr>
            <p:spPr>
              <a:xfrm>
                <a:off x="8706383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24" name="组合 48">
              <a:extLst>
                <a:ext uri="{FF2B5EF4-FFF2-40B4-BE49-F238E27FC236}">
                  <a16:creationId xmlns:a16="http://schemas.microsoft.com/office/drawing/2014/main" id="{48244447-EFB4-174D-85C7-D9087FE82B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58864" y="9181932"/>
              <a:ext cx="1401763" cy="1903785"/>
              <a:chOff x="8668605" y="2933942"/>
              <a:chExt cx="714937" cy="1242273"/>
            </a:xfrm>
          </p:grpSpPr>
          <p:sp>
            <p:nvSpPr>
              <p:cNvPr id="41" name="罐形 49">
                <a:extLst>
                  <a:ext uri="{FF2B5EF4-FFF2-40B4-BE49-F238E27FC236}">
                    <a16:creationId xmlns:a16="http://schemas.microsoft.com/office/drawing/2014/main" id="{AFE5F750-61CC-764B-8570-30F466BC1B69}"/>
                  </a:ext>
                </a:extLst>
              </p:cNvPr>
              <p:cNvSpPr/>
              <p:nvPr/>
            </p:nvSpPr>
            <p:spPr>
              <a:xfrm>
                <a:off x="8752999" y="3524841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B3D3E2F9-64A3-4640-AED2-2519B7169550}"/>
                  </a:ext>
                </a:extLst>
              </p:cNvPr>
              <p:cNvSpPr/>
              <p:nvPr/>
            </p:nvSpPr>
            <p:spPr>
              <a:xfrm>
                <a:off x="8668605" y="2933942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43" name="下箭头 42">
                <a:extLst>
                  <a:ext uri="{FF2B5EF4-FFF2-40B4-BE49-F238E27FC236}">
                    <a16:creationId xmlns:a16="http://schemas.microsoft.com/office/drawing/2014/main" id="{F602A1FB-9D23-7142-B8F8-543EF4009D16}"/>
                  </a:ext>
                </a:extLst>
              </p:cNvPr>
              <p:cNvSpPr/>
              <p:nvPr/>
            </p:nvSpPr>
            <p:spPr>
              <a:xfrm>
                <a:off x="8862423" y="3288988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25" name="下箭头 24">
              <a:extLst>
                <a:ext uri="{FF2B5EF4-FFF2-40B4-BE49-F238E27FC236}">
                  <a16:creationId xmlns:a16="http://schemas.microsoft.com/office/drawing/2014/main" id="{38DEF3E8-2EB4-D745-AC41-206E48448025}"/>
                </a:ext>
              </a:extLst>
            </p:cNvPr>
            <p:cNvSpPr/>
            <p:nvPr/>
          </p:nvSpPr>
          <p:spPr bwMode="auto">
            <a:xfrm>
              <a:off x="4423418" y="9760344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6" name="圆角矩形 25">
              <a:extLst>
                <a:ext uri="{FF2B5EF4-FFF2-40B4-BE49-F238E27FC236}">
                  <a16:creationId xmlns:a16="http://schemas.microsoft.com/office/drawing/2014/main" id="{E9053977-86E2-7A43-B1BF-3E4BAFBC294C}"/>
                </a:ext>
              </a:extLst>
            </p:cNvPr>
            <p:cNvSpPr/>
            <p:nvPr/>
          </p:nvSpPr>
          <p:spPr bwMode="auto">
            <a:xfrm>
              <a:off x="10429648" y="4761629"/>
              <a:ext cx="3521326" cy="1403507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defTabSz="914400" hangingPunct="1"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Registry</a:t>
              </a:r>
              <a:r>
                <a: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</a:t>
              </a:r>
              <a:r>
                <a:rPr kumimoji="1" lang="en" altLang="zh-CN" sz="2800" b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entre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9C9FFF52-A6B2-4045-BE06-7119037E7F21}"/>
                </a:ext>
              </a:extLst>
            </p:cNvPr>
            <p:cNvSpPr/>
            <p:nvPr/>
          </p:nvSpPr>
          <p:spPr bwMode="auto">
            <a:xfrm>
              <a:off x="10478265" y="7106136"/>
              <a:ext cx="3521326" cy="1403507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defTabSz="914400" hangingPunct="1"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Config</a:t>
              </a:r>
              <a:r>
                <a: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</a:t>
              </a:r>
              <a:r>
                <a:rPr kumimoji="1" lang="en" altLang="zh-CN" sz="2800" b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entre</a:t>
              </a:r>
              <a:r>
                <a: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 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11971517-03D0-A34B-8473-39CD08C573DC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7367818" y="5463382"/>
              <a:ext cx="2957641" cy="799552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直线箭头连接符 28">
              <a:extLst>
                <a:ext uri="{FF2B5EF4-FFF2-40B4-BE49-F238E27FC236}">
                  <a16:creationId xmlns:a16="http://schemas.microsoft.com/office/drawing/2014/main" id="{ADEC0741-E169-A841-BF26-D8307DC59607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 flipV="1">
              <a:off x="7391043" y="5463383"/>
              <a:ext cx="3038605" cy="3727624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BAA893A7-871B-6E47-B307-307F3F051A1F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>
              <a:off x="7543016" y="3531929"/>
              <a:ext cx="2886632" cy="1931454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4C068FBC-CE7D-F749-BEED-0F96633DB252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7614729" y="3564533"/>
              <a:ext cx="2863536" cy="4243357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014E6E89-EBC0-2440-A752-C231BA88A075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7391043" y="6424571"/>
              <a:ext cx="3087222" cy="1383319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BB445F20-D87C-5646-8CF6-E3ACCFCC9E70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 flipV="1">
              <a:off x="7413677" y="7807890"/>
              <a:ext cx="3064588" cy="1483976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1CE82708-9C29-4C4A-A940-D6CB0F77A147}"/>
                </a:ext>
              </a:extLst>
            </p:cNvPr>
            <p:cNvCxnSpPr>
              <a:cxnSpLocks/>
              <a:stCxn id="26" idx="3"/>
              <a:endCxn id="13" idx="1"/>
            </p:cNvCxnSpPr>
            <p:nvPr/>
          </p:nvCxnSpPr>
          <p:spPr>
            <a:xfrm>
              <a:off x="13950974" y="5463383"/>
              <a:ext cx="2920126" cy="677178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28308507-C28A-7A40-846B-FB8725C813BE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13999591" y="6140562"/>
              <a:ext cx="2772408" cy="1667328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D94E77C-F4E0-6543-AF52-A4D90903731A}"/>
                </a:ext>
              </a:extLst>
            </p:cNvPr>
            <p:cNvSpPr txBox="1"/>
            <p:nvPr/>
          </p:nvSpPr>
          <p:spPr>
            <a:xfrm>
              <a:off x="8335288" y="3919830"/>
              <a:ext cx="1649491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Load</a:t>
              </a:r>
              <a:r>
                <a:rPr kumimoji="0" lang="zh-CN" altLang="en-US" sz="18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kumimoji="0" lang="en-US" altLang="zh-CN" sz="18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balance</a:t>
              </a:r>
              <a:endPara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D612D9AD-AC65-A14C-AFED-4DFD34DB1C21}"/>
                </a:ext>
              </a:extLst>
            </p:cNvPr>
            <p:cNvSpPr/>
            <p:nvPr/>
          </p:nvSpPr>
          <p:spPr bwMode="auto">
            <a:xfrm>
              <a:off x="16371000" y="8302157"/>
              <a:ext cx="3037861" cy="117072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9E36C49B-33B9-3042-BAB6-279A6FD931B2}"/>
                </a:ext>
              </a:extLst>
            </p:cNvPr>
            <p:cNvSpPr/>
            <p:nvPr/>
          </p:nvSpPr>
          <p:spPr bwMode="auto">
            <a:xfrm>
              <a:off x="16663690" y="7798244"/>
              <a:ext cx="3059362" cy="135435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D04457E7-BF9C-714A-83FC-60E1577E7D7F}"/>
                </a:ext>
              </a:extLst>
            </p:cNvPr>
            <p:cNvSpPr/>
            <p:nvPr/>
          </p:nvSpPr>
          <p:spPr bwMode="auto">
            <a:xfrm>
              <a:off x="17060441" y="7535734"/>
              <a:ext cx="3059362" cy="135435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本地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File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2842A7BF-38D7-E743-A37F-C4AA9BAE2641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>
              <a:off x="18400781" y="6817738"/>
              <a:ext cx="0" cy="717996"/>
            </a:xfrm>
            <a:prstGeom prst="straightConnector1">
              <a:avLst/>
            </a:prstGeom>
            <a:noFill/>
            <a:ln w="76200" cap="flat">
              <a:solidFill>
                <a:schemeClr val="accent1">
                  <a:lumMod val="60000"/>
                  <a:lumOff val="40000"/>
                </a:schemeClr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71027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EBDC3F8-506C-9B46-8934-8D4A0E2B4A85}"/>
              </a:ext>
            </a:extLst>
          </p:cNvPr>
          <p:cNvGrpSpPr/>
          <p:nvPr/>
        </p:nvGrpSpPr>
        <p:grpSpPr>
          <a:xfrm>
            <a:off x="2420454" y="2925076"/>
            <a:ext cx="20726929" cy="8397420"/>
            <a:chOff x="2420454" y="2749258"/>
            <a:chExt cx="20726929" cy="8397420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2641DD1E-041E-334E-9899-A35DA8C1A6A3}"/>
                </a:ext>
              </a:extLst>
            </p:cNvPr>
            <p:cNvSpPr/>
            <p:nvPr/>
          </p:nvSpPr>
          <p:spPr bwMode="auto">
            <a:xfrm>
              <a:off x="2509723" y="2749258"/>
              <a:ext cx="3748203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0" name="组合 47">
              <a:extLst>
                <a:ext uri="{FF2B5EF4-FFF2-40B4-BE49-F238E27FC236}">
                  <a16:creationId xmlns:a16="http://schemas.microsoft.com/office/drawing/2014/main" id="{64679D43-22E2-E14B-80E5-2EB5FABBC2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47331" y="3490986"/>
              <a:ext cx="1401762" cy="1915698"/>
              <a:chOff x="8582016" y="2968216"/>
              <a:chExt cx="714937" cy="1250046"/>
            </a:xfrm>
          </p:grpSpPr>
          <p:sp>
            <p:nvSpPr>
              <p:cNvPr id="64" name="罐形 52">
                <a:extLst>
                  <a:ext uri="{FF2B5EF4-FFF2-40B4-BE49-F238E27FC236}">
                    <a16:creationId xmlns:a16="http://schemas.microsoft.com/office/drawing/2014/main" id="{FC9EEB77-2EAE-E24E-B0EC-A4AAD502B984}"/>
                  </a:ext>
                </a:extLst>
              </p:cNvPr>
              <p:cNvSpPr/>
              <p:nvPr/>
            </p:nvSpPr>
            <p:spPr>
              <a:xfrm>
                <a:off x="8675152" y="3567521"/>
                <a:ext cx="501934" cy="650741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02DBA8C2-20E7-A541-AAD4-DDF4A891B418}"/>
                  </a:ext>
                </a:extLst>
              </p:cNvPr>
              <p:cNvSpPr/>
              <p:nvPr/>
            </p:nvSpPr>
            <p:spPr>
              <a:xfrm>
                <a:off x="8582016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11" name="组合 48">
              <a:extLst>
                <a:ext uri="{FF2B5EF4-FFF2-40B4-BE49-F238E27FC236}">
                  <a16:creationId xmlns:a16="http://schemas.microsoft.com/office/drawing/2014/main" id="{89508999-C80D-D94A-B1B0-E48B5CC7D3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35607" y="3533378"/>
              <a:ext cx="1401763" cy="1873305"/>
              <a:chOff x="8544238" y="2993609"/>
              <a:chExt cx="714937" cy="1222384"/>
            </a:xfrm>
          </p:grpSpPr>
          <p:sp>
            <p:nvSpPr>
              <p:cNvPr id="61" name="罐形 49">
                <a:extLst>
                  <a:ext uri="{FF2B5EF4-FFF2-40B4-BE49-F238E27FC236}">
                    <a16:creationId xmlns:a16="http://schemas.microsoft.com/office/drawing/2014/main" id="{FB10D7F7-5547-624C-8546-382A1C1FD68A}"/>
                  </a:ext>
                </a:extLst>
              </p:cNvPr>
              <p:cNvSpPr/>
              <p:nvPr/>
            </p:nvSpPr>
            <p:spPr>
              <a:xfrm>
                <a:off x="8597540" y="3564619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ECC04144-5F15-734F-B5C7-7734D6B277FE}"/>
                  </a:ext>
                </a:extLst>
              </p:cNvPr>
              <p:cNvSpPr/>
              <p:nvPr/>
            </p:nvSpPr>
            <p:spPr>
              <a:xfrm>
                <a:off x="8544238" y="2993609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63" name="下箭头 62">
                <a:extLst>
                  <a:ext uri="{FF2B5EF4-FFF2-40B4-BE49-F238E27FC236}">
                    <a16:creationId xmlns:a16="http://schemas.microsoft.com/office/drawing/2014/main" id="{1D69A50A-2FBB-DF46-BFD6-B51452D48C05}"/>
                  </a:ext>
                </a:extLst>
              </p:cNvPr>
              <p:cNvSpPr/>
              <p:nvPr/>
            </p:nvSpPr>
            <p:spPr>
              <a:xfrm>
                <a:off x="8722512" y="3348655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8713DFF-75C1-4A41-B52C-E17499A118A0}"/>
                </a:ext>
              </a:extLst>
            </p:cNvPr>
            <p:cNvSpPr/>
            <p:nvPr/>
          </p:nvSpPr>
          <p:spPr bwMode="auto">
            <a:xfrm>
              <a:off x="5500275" y="2973097"/>
              <a:ext cx="967717" cy="501824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TM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480D149-E2E5-6646-9572-FB7200DDDEA8}"/>
                </a:ext>
              </a:extLst>
            </p:cNvPr>
            <p:cNvSpPr/>
            <p:nvPr/>
          </p:nvSpPr>
          <p:spPr bwMode="auto">
            <a:xfrm>
              <a:off x="15599810" y="3202308"/>
              <a:ext cx="3059362" cy="13543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777CC39-5EB2-3D41-B407-66CA43193381}"/>
                </a:ext>
              </a:extLst>
            </p:cNvPr>
            <p:cNvSpPr/>
            <p:nvPr/>
          </p:nvSpPr>
          <p:spPr bwMode="auto">
            <a:xfrm>
              <a:off x="15599810" y="4936630"/>
              <a:ext cx="3059362" cy="13543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3AEF472-4270-584F-96F4-7539DDD6E101}"/>
                </a:ext>
              </a:extLst>
            </p:cNvPr>
            <p:cNvSpPr/>
            <p:nvPr/>
          </p:nvSpPr>
          <p:spPr bwMode="auto">
            <a:xfrm>
              <a:off x="15599810" y="6676190"/>
              <a:ext cx="3059362" cy="13543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7ACE137-9CED-3744-B151-7542C5D07D79}"/>
                </a:ext>
              </a:extLst>
            </p:cNvPr>
            <p:cNvSpPr/>
            <p:nvPr/>
          </p:nvSpPr>
          <p:spPr bwMode="auto">
            <a:xfrm>
              <a:off x="15599810" y="8553802"/>
              <a:ext cx="3059362" cy="13543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7" name="罐形 52">
              <a:extLst>
                <a:ext uri="{FF2B5EF4-FFF2-40B4-BE49-F238E27FC236}">
                  <a16:creationId xmlns:a16="http://schemas.microsoft.com/office/drawing/2014/main" id="{657E6384-BF33-DA49-9C9B-B8B750078A1D}"/>
                </a:ext>
              </a:extLst>
            </p:cNvPr>
            <p:cNvSpPr/>
            <p:nvPr/>
          </p:nvSpPr>
          <p:spPr bwMode="auto">
            <a:xfrm>
              <a:off x="20940954" y="5255957"/>
              <a:ext cx="2206429" cy="2384937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Session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45C17A2E-83D9-C941-9C43-A1AF57C17BDE}"/>
                </a:ext>
              </a:extLst>
            </p:cNvPr>
            <p:cNvCxnSpPr>
              <a:cxnSpLocks/>
            </p:cNvCxnSpPr>
            <p:nvPr/>
          </p:nvCxnSpPr>
          <p:spPr>
            <a:xfrm>
              <a:off x="5870770" y="3993110"/>
              <a:ext cx="8208" cy="1625340"/>
            </a:xfrm>
            <a:prstGeom prst="straightConnector1">
              <a:avLst/>
            </a:prstGeom>
            <a:noFill/>
            <a:ln w="76200" cap="flat">
              <a:solidFill>
                <a:schemeClr val="accent2">
                  <a:lumMod val="75000"/>
                </a:schemeClr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9" name="下箭头 18">
              <a:extLst>
                <a:ext uri="{FF2B5EF4-FFF2-40B4-BE49-F238E27FC236}">
                  <a16:creationId xmlns:a16="http://schemas.microsoft.com/office/drawing/2014/main" id="{057557A2-EE75-B845-A85A-3D8771BC5FC2}"/>
                </a:ext>
              </a:extLst>
            </p:cNvPr>
            <p:cNvSpPr/>
            <p:nvPr/>
          </p:nvSpPr>
          <p:spPr bwMode="auto">
            <a:xfrm>
              <a:off x="3069686" y="4020350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0" name="圆角矩形 19">
              <a:extLst>
                <a:ext uri="{FF2B5EF4-FFF2-40B4-BE49-F238E27FC236}">
                  <a16:creationId xmlns:a16="http://schemas.microsoft.com/office/drawing/2014/main" id="{BB57B138-ED5D-FE4A-BDA5-1E9DDFF40742}"/>
                </a:ext>
              </a:extLst>
            </p:cNvPr>
            <p:cNvSpPr/>
            <p:nvPr/>
          </p:nvSpPr>
          <p:spPr bwMode="auto">
            <a:xfrm>
              <a:off x="2509723" y="5640451"/>
              <a:ext cx="3521326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21" name="组合 47">
              <a:extLst>
                <a:ext uri="{FF2B5EF4-FFF2-40B4-BE49-F238E27FC236}">
                  <a16:creationId xmlns:a16="http://schemas.microsoft.com/office/drawing/2014/main" id="{A58CFD07-D0DC-2A44-B222-71F31E163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90592" y="6382179"/>
              <a:ext cx="1401762" cy="1915698"/>
              <a:chOff x="8582016" y="2968216"/>
              <a:chExt cx="714937" cy="1250046"/>
            </a:xfrm>
          </p:grpSpPr>
          <p:sp>
            <p:nvSpPr>
              <p:cNvPr id="59" name="罐形 52">
                <a:extLst>
                  <a:ext uri="{FF2B5EF4-FFF2-40B4-BE49-F238E27FC236}">
                    <a16:creationId xmlns:a16="http://schemas.microsoft.com/office/drawing/2014/main" id="{4FAC793B-6EE9-2945-977F-B37E92D15D33}"/>
                  </a:ext>
                </a:extLst>
              </p:cNvPr>
              <p:cNvSpPr/>
              <p:nvPr/>
            </p:nvSpPr>
            <p:spPr>
              <a:xfrm>
                <a:off x="8675152" y="3567521"/>
                <a:ext cx="501934" cy="650741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D33D28F6-1F75-3244-8166-F25802074E38}"/>
                  </a:ext>
                </a:extLst>
              </p:cNvPr>
              <p:cNvSpPr/>
              <p:nvPr/>
            </p:nvSpPr>
            <p:spPr>
              <a:xfrm>
                <a:off x="8582016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23" name="组合 48">
              <a:extLst>
                <a:ext uri="{FF2B5EF4-FFF2-40B4-BE49-F238E27FC236}">
                  <a16:creationId xmlns:a16="http://schemas.microsoft.com/office/drawing/2014/main" id="{B266E8CD-5116-9942-9F3B-4A3F139C2A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39828" y="6424571"/>
              <a:ext cx="1401763" cy="1873305"/>
              <a:chOff x="8544238" y="2993609"/>
              <a:chExt cx="714937" cy="1222384"/>
            </a:xfrm>
          </p:grpSpPr>
          <p:sp>
            <p:nvSpPr>
              <p:cNvPr id="56" name="罐形 49">
                <a:extLst>
                  <a:ext uri="{FF2B5EF4-FFF2-40B4-BE49-F238E27FC236}">
                    <a16:creationId xmlns:a16="http://schemas.microsoft.com/office/drawing/2014/main" id="{4439A95B-5608-F54A-BD79-D8FFDBCD7E8C}"/>
                  </a:ext>
                </a:extLst>
              </p:cNvPr>
              <p:cNvSpPr/>
              <p:nvPr/>
            </p:nvSpPr>
            <p:spPr>
              <a:xfrm>
                <a:off x="8597540" y="3564619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55A24703-5839-9C45-AD0F-C0100D92EFFF}"/>
                  </a:ext>
                </a:extLst>
              </p:cNvPr>
              <p:cNvSpPr/>
              <p:nvPr/>
            </p:nvSpPr>
            <p:spPr>
              <a:xfrm>
                <a:off x="8544238" y="2993609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8" name="下箭头 57">
                <a:extLst>
                  <a:ext uri="{FF2B5EF4-FFF2-40B4-BE49-F238E27FC236}">
                    <a16:creationId xmlns:a16="http://schemas.microsoft.com/office/drawing/2014/main" id="{65CE2019-3B46-6544-91D3-A575D439BC25}"/>
                  </a:ext>
                </a:extLst>
              </p:cNvPr>
              <p:cNvSpPr/>
              <p:nvPr/>
            </p:nvSpPr>
            <p:spPr>
              <a:xfrm>
                <a:off x="8722512" y="3348655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DF753015-9B00-F445-BF08-C6904D45CA5E}"/>
                </a:ext>
              </a:extLst>
            </p:cNvPr>
            <p:cNvCxnSpPr>
              <a:cxnSpLocks/>
            </p:cNvCxnSpPr>
            <p:nvPr/>
          </p:nvCxnSpPr>
          <p:spPr>
            <a:xfrm>
              <a:off x="5792111" y="6884303"/>
              <a:ext cx="8208" cy="1625340"/>
            </a:xfrm>
            <a:prstGeom prst="straightConnector1">
              <a:avLst/>
            </a:prstGeom>
            <a:noFill/>
            <a:ln w="76200" cap="flat">
              <a:solidFill>
                <a:schemeClr val="accent2">
                  <a:lumMod val="75000"/>
                </a:schemeClr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5" name="下箭头 24">
              <a:extLst>
                <a:ext uri="{FF2B5EF4-FFF2-40B4-BE49-F238E27FC236}">
                  <a16:creationId xmlns:a16="http://schemas.microsoft.com/office/drawing/2014/main" id="{4D4B9539-99BC-D640-AACF-20EA6A7C9813}"/>
                </a:ext>
              </a:extLst>
            </p:cNvPr>
            <p:cNvSpPr/>
            <p:nvPr/>
          </p:nvSpPr>
          <p:spPr bwMode="auto">
            <a:xfrm>
              <a:off x="3143427" y="6911543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6" name="圆角矩形 25">
              <a:extLst>
                <a:ext uri="{FF2B5EF4-FFF2-40B4-BE49-F238E27FC236}">
                  <a16:creationId xmlns:a16="http://schemas.microsoft.com/office/drawing/2014/main" id="{0C766533-6E50-DB43-A200-95DAB9D5CE3D}"/>
                </a:ext>
              </a:extLst>
            </p:cNvPr>
            <p:cNvSpPr/>
            <p:nvPr/>
          </p:nvSpPr>
          <p:spPr bwMode="auto">
            <a:xfrm>
              <a:off x="2420454" y="8489252"/>
              <a:ext cx="3610595" cy="1244966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Micros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ervices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27" name="组合 47">
              <a:extLst>
                <a:ext uri="{FF2B5EF4-FFF2-40B4-BE49-F238E27FC236}">
                  <a16:creationId xmlns:a16="http://schemas.microsoft.com/office/drawing/2014/main" id="{B36A815C-C84C-2349-ABFF-9BECCE088E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4294" y="9230980"/>
              <a:ext cx="1401762" cy="1915698"/>
              <a:chOff x="8582016" y="2968216"/>
              <a:chExt cx="714937" cy="1250046"/>
            </a:xfrm>
          </p:grpSpPr>
          <p:sp>
            <p:nvSpPr>
              <p:cNvPr id="54" name="罐形 52">
                <a:extLst>
                  <a:ext uri="{FF2B5EF4-FFF2-40B4-BE49-F238E27FC236}">
                    <a16:creationId xmlns:a16="http://schemas.microsoft.com/office/drawing/2014/main" id="{90088782-87F0-CF48-B16B-2D48B402A673}"/>
                  </a:ext>
                </a:extLst>
              </p:cNvPr>
              <p:cNvSpPr/>
              <p:nvPr/>
            </p:nvSpPr>
            <p:spPr>
              <a:xfrm>
                <a:off x="8675152" y="3567521"/>
                <a:ext cx="501934" cy="650741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FC22450C-AD2B-2040-A7E2-B65645CF8563}"/>
                  </a:ext>
                </a:extLst>
              </p:cNvPr>
              <p:cNvSpPr/>
              <p:nvPr/>
            </p:nvSpPr>
            <p:spPr>
              <a:xfrm>
                <a:off x="8582016" y="296821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grpSp>
          <p:nvGrpSpPr>
            <p:cNvPr id="28" name="组合 48">
              <a:extLst>
                <a:ext uri="{FF2B5EF4-FFF2-40B4-BE49-F238E27FC236}">
                  <a16:creationId xmlns:a16="http://schemas.microsoft.com/office/drawing/2014/main" id="{844CBB80-07CA-334E-986D-AF21E36F9B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52570" y="9273372"/>
              <a:ext cx="1401763" cy="1873305"/>
              <a:chOff x="8544238" y="2993609"/>
              <a:chExt cx="714937" cy="1222384"/>
            </a:xfrm>
          </p:grpSpPr>
          <p:sp>
            <p:nvSpPr>
              <p:cNvPr id="51" name="罐形 49">
                <a:extLst>
                  <a:ext uri="{FF2B5EF4-FFF2-40B4-BE49-F238E27FC236}">
                    <a16:creationId xmlns:a16="http://schemas.microsoft.com/office/drawing/2014/main" id="{36697181-CF54-424B-A8B9-F740E1399F38}"/>
                  </a:ext>
                </a:extLst>
              </p:cNvPr>
              <p:cNvSpPr/>
              <p:nvPr/>
            </p:nvSpPr>
            <p:spPr>
              <a:xfrm>
                <a:off x="8597540" y="3564619"/>
                <a:ext cx="480036" cy="651374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1717DD6D-8491-C648-A374-47DCB1957962}"/>
                  </a:ext>
                </a:extLst>
              </p:cNvPr>
              <p:cNvSpPr/>
              <p:nvPr/>
            </p:nvSpPr>
            <p:spPr>
              <a:xfrm>
                <a:off x="8544238" y="2993609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53" name="下箭头 52">
                <a:extLst>
                  <a:ext uri="{FF2B5EF4-FFF2-40B4-BE49-F238E27FC236}">
                    <a16:creationId xmlns:a16="http://schemas.microsoft.com/office/drawing/2014/main" id="{D533B0E9-4BCF-764E-83D7-81BCB01C5162}"/>
                  </a:ext>
                </a:extLst>
              </p:cNvPr>
              <p:cNvSpPr/>
              <p:nvPr/>
            </p:nvSpPr>
            <p:spPr>
              <a:xfrm>
                <a:off x="8722512" y="3348655"/>
                <a:ext cx="225977" cy="294416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29" name="下箭头 28">
              <a:extLst>
                <a:ext uri="{FF2B5EF4-FFF2-40B4-BE49-F238E27FC236}">
                  <a16:creationId xmlns:a16="http://schemas.microsoft.com/office/drawing/2014/main" id="{8452BD26-AED5-3948-A5DB-78BBFF739EB5}"/>
                </a:ext>
              </a:extLst>
            </p:cNvPr>
            <p:cNvSpPr/>
            <p:nvPr/>
          </p:nvSpPr>
          <p:spPr bwMode="auto">
            <a:xfrm>
              <a:off x="3147609" y="9760344"/>
              <a:ext cx="443069" cy="451193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30" name="圆角矩形 29">
              <a:extLst>
                <a:ext uri="{FF2B5EF4-FFF2-40B4-BE49-F238E27FC236}">
                  <a16:creationId xmlns:a16="http://schemas.microsoft.com/office/drawing/2014/main" id="{5641A1FF-479F-654E-9B31-330239A45DF1}"/>
                </a:ext>
              </a:extLst>
            </p:cNvPr>
            <p:cNvSpPr/>
            <p:nvPr/>
          </p:nvSpPr>
          <p:spPr bwMode="auto">
            <a:xfrm>
              <a:off x="9097686" y="4818309"/>
              <a:ext cx="3521326" cy="1403507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defTabSz="914400" hangingPunct="1"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Registry</a:t>
              </a:r>
              <a:r>
                <a: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</a:t>
              </a:r>
              <a:r>
                <a:rPr kumimoji="1" lang="en" altLang="zh-CN" sz="2800" b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entre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E1D91146-34EB-514A-B197-823720CAFE36}"/>
                </a:ext>
              </a:extLst>
            </p:cNvPr>
            <p:cNvSpPr/>
            <p:nvPr/>
          </p:nvSpPr>
          <p:spPr bwMode="auto">
            <a:xfrm>
              <a:off x="9152132" y="6718118"/>
              <a:ext cx="3521326" cy="1403507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defTabSz="914400" hangingPunct="1"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Config</a:t>
              </a:r>
              <a:r>
                <a: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C</a:t>
              </a:r>
              <a:r>
                <a:rPr kumimoji="1" lang="en" altLang="zh-CN" sz="2800" b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entre</a:t>
              </a:r>
              <a:r>
                <a: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  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32" name="直线箭头连接符 31">
              <a:extLst>
                <a:ext uri="{FF2B5EF4-FFF2-40B4-BE49-F238E27FC236}">
                  <a16:creationId xmlns:a16="http://schemas.microsoft.com/office/drawing/2014/main" id="{145EF589-3749-6842-AFCF-B742868BDF94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 flipV="1">
              <a:off x="6031049" y="5406683"/>
              <a:ext cx="2988121" cy="856251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3" name="直线箭头连接符 32">
              <a:extLst>
                <a:ext uri="{FF2B5EF4-FFF2-40B4-BE49-F238E27FC236}">
                  <a16:creationId xmlns:a16="http://schemas.microsoft.com/office/drawing/2014/main" id="{C219CA23-4382-4B4D-9684-692C0FFF2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84754" y="5406683"/>
              <a:ext cx="2934416" cy="3784323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4" name="直线箭头连接符 33">
              <a:extLst>
                <a:ext uri="{FF2B5EF4-FFF2-40B4-BE49-F238E27FC236}">
                  <a16:creationId xmlns:a16="http://schemas.microsoft.com/office/drawing/2014/main" id="{8C0A783C-DE35-224C-ACD4-BD3A2049C161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>
              <a:off x="6353702" y="3490986"/>
              <a:ext cx="2743984" cy="2029077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5" name="直线箭头连接符 34">
              <a:extLst>
                <a:ext uri="{FF2B5EF4-FFF2-40B4-BE49-F238E27FC236}">
                  <a16:creationId xmlns:a16="http://schemas.microsoft.com/office/drawing/2014/main" id="{468BF0B9-63FF-3643-8BD6-E0FE25FC2877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6353702" y="3490986"/>
              <a:ext cx="2798430" cy="3928886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6" name="直线箭头连接符 35">
              <a:extLst>
                <a:ext uri="{FF2B5EF4-FFF2-40B4-BE49-F238E27FC236}">
                  <a16:creationId xmlns:a16="http://schemas.microsoft.com/office/drawing/2014/main" id="{25092BFF-D09B-E64B-B2A3-248E7BE5A308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6084754" y="6424571"/>
              <a:ext cx="3067378" cy="995301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7" name="直线箭头连接符 36">
              <a:extLst>
                <a:ext uri="{FF2B5EF4-FFF2-40B4-BE49-F238E27FC236}">
                  <a16:creationId xmlns:a16="http://schemas.microsoft.com/office/drawing/2014/main" id="{7EA5A162-743E-6548-AA0D-ABBAFD82443B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 flipV="1">
              <a:off x="6107388" y="7419872"/>
              <a:ext cx="3044744" cy="1871994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9656D822-DDAC-4A4E-8656-F59FE785ED16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 flipV="1">
              <a:off x="12619012" y="3978487"/>
              <a:ext cx="3077365" cy="1541576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ADDED5F8-E833-E44F-82CE-20B710EEE9A7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>
              <a:off x="12619012" y="5520063"/>
              <a:ext cx="3015797" cy="247379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7A60B616-72F9-024D-A121-92D680FA63B7}"/>
                </a:ext>
              </a:extLst>
            </p:cNvPr>
            <p:cNvCxnSpPr>
              <a:cxnSpLocks/>
            </p:cNvCxnSpPr>
            <p:nvPr/>
          </p:nvCxnSpPr>
          <p:spPr>
            <a:xfrm>
              <a:off x="12697528" y="5571980"/>
              <a:ext cx="2864977" cy="1847892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03E63CC4-A618-D14A-AEA6-DD32404C5522}"/>
                </a:ext>
              </a:extLst>
            </p:cNvPr>
            <p:cNvCxnSpPr>
              <a:cxnSpLocks/>
              <a:stCxn id="30" idx="3"/>
              <a:endCxn id="16" idx="1"/>
            </p:cNvCxnSpPr>
            <p:nvPr/>
          </p:nvCxnSpPr>
          <p:spPr>
            <a:xfrm>
              <a:off x="12619012" y="5520063"/>
              <a:ext cx="2980798" cy="3710917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A3120C4B-944B-4D4D-9FEA-B078EA05C23F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12673458" y="7419872"/>
              <a:ext cx="2867986" cy="1830164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3" name="直线箭头连接符 42">
              <a:extLst>
                <a:ext uri="{FF2B5EF4-FFF2-40B4-BE49-F238E27FC236}">
                  <a16:creationId xmlns:a16="http://schemas.microsoft.com/office/drawing/2014/main" id="{07141517-010C-0F4B-B3C8-A5705E289410}"/>
                </a:ext>
              </a:extLst>
            </p:cNvPr>
            <p:cNvCxnSpPr>
              <a:cxnSpLocks/>
              <a:stCxn id="31" idx="3"/>
              <a:endCxn id="15" idx="1"/>
            </p:cNvCxnSpPr>
            <p:nvPr/>
          </p:nvCxnSpPr>
          <p:spPr>
            <a:xfrm flipV="1">
              <a:off x="12673458" y="7353368"/>
              <a:ext cx="2926352" cy="66504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4184659A-E5B7-9140-95D1-05FE4DF82791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 flipV="1">
              <a:off x="12673458" y="5590646"/>
              <a:ext cx="2946248" cy="1829226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5" name="直线箭头连接符 44">
              <a:extLst>
                <a:ext uri="{FF2B5EF4-FFF2-40B4-BE49-F238E27FC236}">
                  <a16:creationId xmlns:a16="http://schemas.microsoft.com/office/drawing/2014/main" id="{4A1AA487-1B4D-A748-9C0B-1E305E8D85FB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 flipV="1">
              <a:off x="12673458" y="4077486"/>
              <a:ext cx="2899537" cy="3342386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non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700FC802-CB84-AC45-A232-36FE7A43639C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>
              <a:off x="18651589" y="3914269"/>
              <a:ext cx="2289365" cy="2534157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7" name="直线箭头连接符 46">
              <a:extLst>
                <a:ext uri="{FF2B5EF4-FFF2-40B4-BE49-F238E27FC236}">
                  <a16:creationId xmlns:a16="http://schemas.microsoft.com/office/drawing/2014/main" id="{A2C71811-CB0C-F047-BE55-F59DB73EA709}"/>
                </a:ext>
              </a:extLst>
            </p:cNvPr>
            <p:cNvCxnSpPr>
              <a:cxnSpLocks/>
            </p:cNvCxnSpPr>
            <p:nvPr/>
          </p:nvCxnSpPr>
          <p:spPr>
            <a:xfrm>
              <a:off x="18661132" y="5613807"/>
              <a:ext cx="2242517" cy="1019991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8" name="直线箭头连接符 47">
              <a:extLst>
                <a:ext uri="{FF2B5EF4-FFF2-40B4-BE49-F238E27FC236}">
                  <a16:creationId xmlns:a16="http://schemas.microsoft.com/office/drawing/2014/main" id="{4110040F-52D5-9F4E-875B-D0A51584BF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59172" y="6814242"/>
              <a:ext cx="2244477" cy="520852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9" name="直线箭头连接符 48">
              <a:extLst>
                <a:ext uri="{FF2B5EF4-FFF2-40B4-BE49-F238E27FC236}">
                  <a16:creationId xmlns:a16="http://schemas.microsoft.com/office/drawing/2014/main" id="{04EC031B-2C6C-8242-89C1-3434A8096B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51589" y="6982726"/>
              <a:ext cx="2289365" cy="2309138"/>
            </a:xfrm>
            <a:prstGeom prst="straightConnector1">
              <a:avLst/>
            </a:prstGeom>
            <a:noFill/>
            <a:ln w="76200" cap="flat">
              <a:solidFill>
                <a:schemeClr val="accent4"/>
              </a:solidFill>
              <a:prstDash val="dash"/>
              <a:miter lim="400000"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D4B38F9C-9451-804F-9E90-B943DEE7D8D9}"/>
                </a:ext>
              </a:extLst>
            </p:cNvPr>
            <p:cNvSpPr txBox="1"/>
            <p:nvPr/>
          </p:nvSpPr>
          <p:spPr>
            <a:xfrm>
              <a:off x="7158680" y="3998727"/>
              <a:ext cx="1649491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Load</a:t>
              </a:r>
              <a:r>
                <a:rPr kumimoji="0" lang="zh-CN" altLang="en-US" sz="18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 </a:t>
              </a:r>
              <a:r>
                <a:rPr kumimoji="0" lang="en-US" altLang="zh-CN" sz="1800" b="1" i="0" u="none" strike="noStrike" cap="none" spc="0" normalizeH="0" baseline="0" dirty="0">
                  <a:ln>
                    <a:noFill/>
                  </a:ln>
                  <a:solidFill>
                    <a:srgbClr val="FFC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balance</a:t>
              </a:r>
              <a:endPara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D6FBFE4-86BB-AE46-8998-B7AA380F2049}"/>
              </a:ext>
            </a:extLst>
          </p:cNvPr>
          <p:cNvSpPr txBox="1"/>
          <p:nvPr/>
        </p:nvSpPr>
        <p:spPr>
          <a:xfrm>
            <a:off x="2405270" y="12046226"/>
            <a:ext cx="9781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800" dirty="0">
                <a:hlinkClick r:id="rId2"/>
              </a:rPr>
              <a:t>https://github.com/seata/seata-samples/tree/master/ha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33007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PingFang SC Semibold" panose="020B0400000000000000" pitchFamily="34" charset="-122"/>
              </a:rPr>
              <a:t>实践与部署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C767038-01A8-404B-B838-E16651D6EF40}"/>
              </a:ext>
            </a:extLst>
          </p:cNvPr>
          <p:cNvSpPr/>
          <p:nvPr/>
        </p:nvSpPr>
        <p:spPr>
          <a:xfrm>
            <a:off x="6156960" y="1950720"/>
            <a:ext cx="12382003" cy="68872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Seata</a:t>
            </a:r>
            <a:r>
              <a:rPr lang="en-US" altLang="zh-CN" dirty="0"/>
              <a:t>-client</a:t>
            </a:r>
            <a:endParaRPr lang="en-US" dirty="0"/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86B0003B-6FF0-6948-97E3-2A77F08A74CC}"/>
              </a:ext>
            </a:extLst>
          </p:cNvPr>
          <p:cNvSpPr/>
          <p:nvPr/>
        </p:nvSpPr>
        <p:spPr>
          <a:xfrm>
            <a:off x="6156960" y="3780477"/>
            <a:ext cx="12382003" cy="723028"/>
          </a:xfrm>
          <a:prstGeom prst="rect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A51BCB2A-D8DC-054F-86FE-C365371A5672}"/>
              </a:ext>
            </a:extLst>
          </p:cNvPr>
          <p:cNvSpPr/>
          <p:nvPr/>
        </p:nvSpPr>
        <p:spPr>
          <a:xfrm>
            <a:off x="6156960" y="12256955"/>
            <a:ext cx="12382003" cy="8397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dirty="0">
                <a:solidFill>
                  <a:schemeClr val="tx1"/>
                </a:solidFill>
              </a:rPr>
              <a:t>Elasticell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61370A17-D47B-0749-BFF2-B1CF52BE915F}"/>
              </a:ext>
            </a:extLst>
          </p:cNvPr>
          <p:cNvSpPr/>
          <p:nvPr/>
        </p:nvSpPr>
        <p:spPr>
          <a:xfrm>
            <a:off x="6156960" y="5731188"/>
            <a:ext cx="3378572" cy="5415026"/>
          </a:xfrm>
          <a:prstGeom prst="rect">
            <a:avLst/>
          </a:prstGeom>
          <a:solidFill>
            <a:srgbClr val="7EAA55"/>
          </a:solidFill>
          <a:ln>
            <a:solidFill>
              <a:srgbClr val="7EAA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90727D05-C6DE-4746-A14F-174BE9DD3970}"/>
              </a:ext>
            </a:extLst>
          </p:cNvPr>
          <p:cNvSpPr/>
          <p:nvPr/>
        </p:nvSpPr>
        <p:spPr>
          <a:xfrm>
            <a:off x="15160391" y="5731183"/>
            <a:ext cx="3378572" cy="5415026"/>
          </a:xfrm>
          <a:prstGeom prst="rect">
            <a:avLst/>
          </a:prstGeom>
          <a:solidFill>
            <a:srgbClr val="7EAA55"/>
          </a:solidFill>
          <a:ln>
            <a:solidFill>
              <a:srgbClr val="7EAA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EC91F161-6517-334A-836F-A43F1CD2B20B}"/>
              </a:ext>
            </a:extLst>
          </p:cNvPr>
          <p:cNvSpPr/>
          <p:nvPr/>
        </p:nvSpPr>
        <p:spPr>
          <a:xfrm>
            <a:off x="10640411" y="5731183"/>
            <a:ext cx="3378572" cy="5415026"/>
          </a:xfrm>
          <a:prstGeom prst="rect">
            <a:avLst/>
          </a:prstGeom>
          <a:solidFill>
            <a:srgbClr val="7EAA55"/>
          </a:solidFill>
          <a:ln>
            <a:solidFill>
              <a:srgbClr val="7EAA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93ABEC9F-7215-8F46-984F-8C90129271C1}"/>
              </a:ext>
            </a:extLst>
          </p:cNvPr>
          <p:cNvSpPr/>
          <p:nvPr/>
        </p:nvSpPr>
        <p:spPr>
          <a:xfrm>
            <a:off x="6430897" y="6600496"/>
            <a:ext cx="11797601" cy="1247116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/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0383A5D1-97E3-534E-99BF-3E026B4740E4}"/>
              </a:ext>
            </a:extLst>
          </p:cNvPr>
          <p:cNvSpPr/>
          <p:nvPr/>
        </p:nvSpPr>
        <p:spPr>
          <a:xfrm>
            <a:off x="6430895" y="8047161"/>
            <a:ext cx="11797601" cy="1247116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/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75187B76-5D3C-6F46-A971-7CB6E0CAA1E6}"/>
              </a:ext>
            </a:extLst>
          </p:cNvPr>
          <p:cNvSpPr/>
          <p:nvPr/>
        </p:nvSpPr>
        <p:spPr>
          <a:xfrm>
            <a:off x="6430893" y="9533634"/>
            <a:ext cx="11797601" cy="1247116"/>
          </a:xfrm>
          <a:prstGeom prst="rect">
            <a:avLst/>
          </a:prstGeom>
          <a:noFill/>
          <a:ln w="190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/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9A649348-65F3-C04A-B405-C889430BDC34}"/>
              </a:ext>
            </a:extLst>
          </p:cNvPr>
          <p:cNvSpPr txBox="1"/>
          <p:nvPr/>
        </p:nvSpPr>
        <p:spPr>
          <a:xfrm>
            <a:off x="6704834" y="5983808"/>
            <a:ext cx="2282822" cy="46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</a:rPr>
              <a:t>Seata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-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TC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6CE5D19D-1668-AE44-B04C-A5DFF282EE93}"/>
              </a:ext>
            </a:extLst>
          </p:cNvPr>
          <p:cNvSpPr txBox="1"/>
          <p:nvPr/>
        </p:nvSpPr>
        <p:spPr>
          <a:xfrm>
            <a:off x="11206549" y="5983808"/>
            <a:ext cx="2282822" cy="46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</a:rPr>
              <a:t>Seata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-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TC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A1075248-67E2-4B43-9452-85929F810B48}"/>
              </a:ext>
            </a:extLst>
          </p:cNvPr>
          <p:cNvSpPr txBox="1"/>
          <p:nvPr/>
        </p:nvSpPr>
        <p:spPr>
          <a:xfrm>
            <a:off x="15708265" y="5983808"/>
            <a:ext cx="2282822" cy="46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</a:rPr>
              <a:t>Seata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-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TC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21" name="Down Arrow 18">
            <a:extLst>
              <a:ext uri="{FF2B5EF4-FFF2-40B4-BE49-F238E27FC236}">
                <a16:creationId xmlns:a16="http://schemas.microsoft.com/office/drawing/2014/main" id="{A0CFED92-44A7-274D-B7A7-C9F20724BAC8}"/>
              </a:ext>
            </a:extLst>
          </p:cNvPr>
          <p:cNvSpPr/>
          <p:nvPr/>
        </p:nvSpPr>
        <p:spPr>
          <a:xfrm>
            <a:off x="7444466" y="2741949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70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Down Arrow 19">
            <a:extLst>
              <a:ext uri="{FF2B5EF4-FFF2-40B4-BE49-F238E27FC236}">
                <a16:creationId xmlns:a16="http://schemas.microsoft.com/office/drawing/2014/main" id="{FCF87664-B21D-EE4A-8EA9-706E02D99B47}"/>
              </a:ext>
            </a:extLst>
          </p:cNvPr>
          <p:cNvSpPr/>
          <p:nvPr/>
        </p:nvSpPr>
        <p:spPr>
          <a:xfrm>
            <a:off x="7444468" y="4636214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70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0">
            <a:extLst>
              <a:ext uri="{FF2B5EF4-FFF2-40B4-BE49-F238E27FC236}">
                <a16:creationId xmlns:a16="http://schemas.microsoft.com/office/drawing/2014/main" id="{C3E2B34D-E857-FA48-8913-C6493C0C5F50}"/>
              </a:ext>
            </a:extLst>
          </p:cNvPr>
          <p:cNvSpPr/>
          <p:nvPr/>
        </p:nvSpPr>
        <p:spPr>
          <a:xfrm rot="10800000">
            <a:off x="16447899" y="2709437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70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Down Arrow 21">
            <a:extLst>
              <a:ext uri="{FF2B5EF4-FFF2-40B4-BE49-F238E27FC236}">
                <a16:creationId xmlns:a16="http://schemas.microsoft.com/office/drawing/2014/main" id="{7644088F-E11C-BA44-A5C4-F29400D4F0D1}"/>
              </a:ext>
            </a:extLst>
          </p:cNvPr>
          <p:cNvSpPr/>
          <p:nvPr/>
        </p:nvSpPr>
        <p:spPr>
          <a:xfrm rot="10800000">
            <a:off x="16447899" y="4683129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70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Arrow Connector 22">
            <a:extLst>
              <a:ext uri="{FF2B5EF4-FFF2-40B4-BE49-F238E27FC236}">
                <a16:creationId xmlns:a16="http://schemas.microsoft.com/office/drawing/2014/main" id="{B7AF6260-E037-6A44-BCCC-BCBC0C3B1F4D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12347961" y="2639443"/>
            <a:ext cx="0" cy="1141034"/>
          </a:xfrm>
          <a:prstGeom prst="straightConnector1">
            <a:avLst/>
          </a:prstGeom>
          <a:ln w="381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3">
            <a:extLst>
              <a:ext uri="{FF2B5EF4-FFF2-40B4-BE49-F238E27FC236}">
                <a16:creationId xmlns:a16="http://schemas.microsoft.com/office/drawing/2014/main" id="{993DDEA3-3D94-D045-A911-DF60C7452802}"/>
              </a:ext>
            </a:extLst>
          </p:cNvPr>
          <p:cNvCxnSpPr>
            <a:endCxn id="14" idx="0"/>
          </p:cNvCxnSpPr>
          <p:nvPr/>
        </p:nvCxnSpPr>
        <p:spPr>
          <a:xfrm>
            <a:off x="12329693" y="4530052"/>
            <a:ext cx="4" cy="1201131"/>
          </a:xfrm>
          <a:prstGeom prst="straightConnector1">
            <a:avLst/>
          </a:prstGeom>
          <a:ln w="38100">
            <a:solidFill>
              <a:srgbClr val="0070C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6">
            <a:extLst>
              <a:ext uri="{FF2B5EF4-FFF2-40B4-BE49-F238E27FC236}">
                <a16:creationId xmlns:a16="http://schemas.microsoft.com/office/drawing/2014/main" id="{641F93CA-903C-204F-BB67-8C5A861E7134}"/>
              </a:ext>
            </a:extLst>
          </p:cNvPr>
          <p:cNvSpPr txBox="1"/>
          <p:nvPr/>
        </p:nvSpPr>
        <p:spPr>
          <a:xfrm>
            <a:off x="11639136" y="3932971"/>
            <a:ext cx="1381112" cy="46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</a:rPr>
              <a:t>Proxy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B5ED52-719B-DA48-A548-C3237A26E89E}"/>
              </a:ext>
            </a:extLst>
          </p:cNvPr>
          <p:cNvSpPr txBox="1"/>
          <p:nvPr/>
        </p:nvSpPr>
        <p:spPr>
          <a:xfrm>
            <a:off x="8108978" y="2753544"/>
            <a:ext cx="2282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bg1"/>
                </a:solidFill>
              </a:rPr>
              <a:t>request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37A6393-B602-BD40-A5F3-B4F37B2D8000}"/>
              </a:ext>
            </a:extLst>
          </p:cNvPr>
          <p:cNvSpPr txBox="1"/>
          <p:nvPr/>
        </p:nvSpPr>
        <p:spPr>
          <a:xfrm>
            <a:off x="8211491" y="4626068"/>
            <a:ext cx="2282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bg1"/>
                </a:solidFill>
              </a:rPr>
              <a:t>request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CE808C-7910-DE42-AFAE-5D81970A0A58}"/>
              </a:ext>
            </a:extLst>
          </p:cNvPr>
          <p:cNvSpPr txBox="1"/>
          <p:nvPr/>
        </p:nvSpPr>
        <p:spPr>
          <a:xfrm>
            <a:off x="14882391" y="3092684"/>
            <a:ext cx="22828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bg1"/>
                </a:solidFill>
              </a:rPr>
              <a:t>response</a:t>
            </a:r>
            <a:endParaRPr lang="en-US" b="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0090CB-2FC4-3043-B1D4-FF4C014F101C}"/>
              </a:ext>
            </a:extLst>
          </p:cNvPr>
          <p:cNvSpPr txBox="1"/>
          <p:nvPr/>
        </p:nvSpPr>
        <p:spPr>
          <a:xfrm>
            <a:off x="14856129" y="5007690"/>
            <a:ext cx="18665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solidFill>
                  <a:schemeClr val="bg1"/>
                </a:solidFill>
              </a:rPr>
              <a:t>response</a:t>
            </a:r>
            <a:endParaRPr lang="en-US" b="0" dirty="0">
              <a:solidFill>
                <a:schemeClr val="bg1"/>
              </a:solidFill>
            </a:endParaRP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0238305-36AC-334A-99A0-713FB92C76ED}"/>
              </a:ext>
            </a:extLst>
          </p:cNvPr>
          <p:cNvCxnSpPr>
            <a:cxnSpLocks/>
            <a:stCxn id="13" idx="3"/>
            <a:endCxn id="10" idx="3"/>
          </p:cNvCxnSpPr>
          <p:nvPr/>
        </p:nvCxnSpPr>
        <p:spPr>
          <a:xfrm flipV="1">
            <a:off x="18538963" y="4141991"/>
            <a:ext cx="11231" cy="4296706"/>
          </a:xfrm>
          <a:prstGeom prst="bentConnector3">
            <a:avLst>
              <a:gd name="adj1" fmla="val 3327268"/>
            </a:avLst>
          </a:prstGeom>
          <a:ln w="31750">
            <a:solidFill>
              <a:schemeClr val="tx1"/>
            </a:solidFill>
            <a:prstDash val="dash"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Down Arrow 34">
            <a:extLst>
              <a:ext uri="{FF2B5EF4-FFF2-40B4-BE49-F238E27FC236}">
                <a16:creationId xmlns:a16="http://schemas.microsoft.com/office/drawing/2014/main" id="{D3A96F0E-F24D-4640-A943-E78FB396F404}"/>
              </a:ext>
            </a:extLst>
          </p:cNvPr>
          <p:cNvSpPr/>
          <p:nvPr/>
        </p:nvSpPr>
        <p:spPr>
          <a:xfrm>
            <a:off x="7437603" y="11258430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accent1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/>
          </a:p>
        </p:txBody>
      </p:sp>
      <p:sp>
        <p:nvSpPr>
          <p:cNvPr id="35" name="Down Arrow 35">
            <a:extLst>
              <a:ext uri="{FF2B5EF4-FFF2-40B4-BE49-F238E27FC236}">
                <a16:creationId xmlns:a16="http://schemas.microsoft.com/office/drawing/2014/main" id="{4A3C96F9-8C26-0E49-B6A0-2F717BE78E01}"/>
              </a:ext>
            </a:extLst>
          </p:cNvPr>
          <p:cNvSpPr/>
          <p:nvPr/>
        </p:nvSpPr>
        <p:spPr>
          <a:xfrm rot="10800000">
            <a:off x="16447897" y="11253899"/>
            <a:ext cx="803551" cy="875962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rgbClr val="0070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/>
          </a:p>
        </p:txBody>
      </p:sp>
      <p:sp>
        <p:nvSpPr>
          <p:cNvPr id="36" name="Rectangle 36">
            <a:extLst>
              <a:ext uri="{FF2B5EF4-FFF2-40B4-BE49-F238E27FC236}">
                <a16:creationId xmlns:a16="http://schemas.microsoft.com/office/drawing/2014/main" id="{199E95D2-B7AB-9843-9634-78FFDE7ADB41}"/>
              </a:ext>
            </a:extLst>
          </p:cNvPr>
          <p:cNvSpPr/>
          <p:nvPr/>
        </p:nvSpPr>
        <p:spPr>
          <a:xfrm>
            <a:off x="6704834" y="6710798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altLang="zh-CN" sz="2400" b="0" dirty="0"/>
              <a:t>Fragment-1</a:t>
            </a:r>
            <a:endParaRPr lang="en-US" sz="2400" b="0" dirty="0"/>
          </a:p>
        </p:txBody>
      </p:sp>
      <p:sp>
        <p:nvSpPr>
          <p:cNvPr id="37" name="Rectangle 37">
            <a:extLst>
              <a:ext uri="{FF2B5EF4-FFF2-40B4-BE49-F238E27FC236}">
                <a16:creationId xmlns:a16="http://schemas.microsoft.com/office/drawing/2014/main" id="{DD5752F5-5094-244C-BAB8-17446A3124B7}"/>
              </a:ext>
            </a:extLst>
          </p:cNvPr>
          <p:cNvSpPr/>
          <p:nvPr/>
        </p:nvSpPr>
        <p:spPr>
          <a:xfrm>
            <a:off x="6704834" y="8164111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Fragment-2’</a:t>
            </a:r>
            <a:endParaRPr lang="en-US" sz="2400" b="0" dirty="0"/>
          </a:p>
        </p:txBody>
      </p:sp>
      <p:sp>
        <p:nvSpPr>
          <p:cNvPr id="38" name="Rectangle 38">
            <a:extLst>
              <a:ext uri="{FF2B5EF4-FFF2-40B4-BE49-F238E27FC236}">
                <a16:creationId xmlns:a16="http://schemas.microsoft.com/office/drawing/2014/main" id="{BF233C4E-57FD-7C45-B5A5-2D95D8CD4F80}"/>
              </a:ext>
            </a:extLst>
          </p:cNvPr>
          <p:cNvSpPr/>
          <p:nvPr/>
        </p:nvSpPr>
        <p:spPr>
          <a:xfrm>
            <a:off x="6709387" y="9647996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Fragment-3’</a:t>
            </a:r>
            <a:endParaRPr lang="en-US" sz="2400" b="0" dirty="0"/>
          </a:p>
        </p:txBody>
      </p:sp>
      <p:sp>
        <p:nvSpPr>
          <p:cNvPr id="39" name="Rectangle 39">
            <a:extLst>
              <a:ext uri="{FF2B5EF4-FFF2-40B4-BE49-F238E27FC236}">
                <a16:creationId xmlns:a16="http://schemas.microsoft.com/office/drawing/2014/main" id="{C1F5A7E8-1CB7-6246-A6F3-E6DA32185E67}"/>
              </a:ext>
            </a:extLst>
          </p:cNvPr>
          <p:cNvSpPr/>
          <p:nvPr/>
        </p:nvSpPr>
        <p:spPr>
          <a:xfrm>
            <a:off x="11156906" y="6710798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Fragment-1’</a:t>
            </a:r>
            <a:endParaRPr lang="en-US" sz="2400" b="0" dirty="0"/>
          </a:p>
        </p:txBody>
      </p:sp>
      <p:sp>
        <p:nvSpPr>
          <p:cNvPr id="40" name="Rectangle 40">
            <a:extLst>
              <a:ext uri="{FF2B5EF4-FFF2-40B4-BE49-F238E27FC236}">
                <a16:creationId xmlns:a16="http://schemas.microsoft.com/office/drawing/2014/main" id="{C0BAA85A-6391-A640-83F9-2087B77B3A9C}"/>
              </a:ext>
            </a:extLst>
          </p:cNvPr>
          <p:cNvSpPr/>
          <p:nvPr/>
        </p:nvSpPr>
        <p:spPr>
          <a:xfrm>
            <a:off x="11156906" y="8164111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altLang="zh-CN" sz="2400" b="0" dirty="0"/>
              <a:t>Fragment-2</a:t>
            </a:r>
            <a:endParaRPr lang="en-US" sz="2400" b="0" dirty="0"/>
          </a:p>
        </p:txBody>
      </p:sp>
      <p:sp>
        <p:nvSpPr>
          <p:cNvPr id="41" name="Rectangle 41">
            <a:extLst>
              <a:ext uri="{FF2B5EF4-FFF2-40B4-BE49-F238E27FC236}">
                <a16:creationId xmlns:a16="http://schemas.microsoft.com/office/drawing/2014/main" id="{3BEE46E7-3B70-1749-9A16-5F13E904B5B6}"/>
              </a:ext>
            </a:extLst>
          </p:cNvPr>
          <p:cNvSpPr/>
          <p:nvPr/>
        </p:nvSpPr>
        <p:spPr>
          <a:xfrm>
            <a:off x="11161459" y="9647996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Fragment-3’’</a:t>
            </a:r>
            <a:endParaRPr lang="en-US" sz="2400" b="0" dirty="0"/>
          </a:p>
        </p:txBody>
      </p:sp>
      <p:sp>
        <p:nvSpPr>
          <p:cNvPr id="42" name="Rectangle 42">
            <a:extLst>
              <a:ext uri="{FF2B5EF4-FFF2-40B4-BE49-F238E27FC236}">
                <a16:creationId xmlns:a16="http://schemas.microsoft.com/office/drawing/2014/main" id="{F24D2F8A-ABEE-9F4D-AC02-CF21C8A1F04C}"/>
              </a:ext>
            </a:extLst>
          </p:cNvPr>
          <p:cNvSpPr/>
          <p:nvPr/>
        </p:nvSpPr>
        <p:spPr>
          <a:xfrm>
            <a:off x="15582430" y="6709130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Fragment-1’’</a:t>
            </a:r>
            <a:endParaRPr lang="en-US" sz="2400" b="0" dirty="0"/>
          </a:p>
        </p:txBody>
      </p:sp>
      <p:sp>
        <p:nvSpPr>
          <p:cNvPr id="43" name="Rectangle 43">
            <a:extLst>
              <a:ext uri="{FF2B5EF4-FFF2-40B4-BE49-F238E27FC236}">
                <a16:creationId xmlns:a16="http://schemas.microsoft.com/office/drawing/2014/main" id="{E83DB3A3-D602-E34C-BF7F-44665CCB67FC}"/>
              </a:ext>
            </a:extLst>
          </p:cNvPr>
          <p:cNvSpPr/>
          <p:nvPr/>
        </p:nvSpPr>
        <p:spPr>
          <a:xfrm>
            <a:off x="15582430" y="8162442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0" dirty="0"/>
              <a:t>Fragment-2’’</a:t>
            </a:r>
            <a:endParaRPr lang="en-US" sz="2400" b="0" dirty="0"/>
          </a:p>
        </p:txBody>
      </p:sp>
      <p:sp>
        <p:nvSpPr>
          <p:cNvPr id="44" name="Rectangle 44">
            <a:extLst>
              <a:ext uri="{FF2B5EF4-FFF2-40B4-BE49-F238E27FC236}">
                <a16:creationId xmlns:a16="http://schemas.microsoft.com/office/drawing/2014/main" id="{0DF160FA-A0FC-9A44-B431-CD0090479E96}"/>
              </a:ext>
            </a:extLst>
          </p:cNvPr>
          <p:cNvSpPr/>
          <p:nvPr/>
        </p:nvSpPr>
        <p:spPr>
          <a:xfrm>
            <a:off x="15586984" y="9646326"/>
            <a:ext cx="2377557" cy="9883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altLang="zh-CN" sz="2400" b="0" dirty="0"/>
              <a:t>Fragment-3</a:t>
            </a:r>
            <a:endParaRPr lang="en-US" sz="2400" b="0" dirty="0"/>
          </a:p>
        </p:txBody>
      </p:sp>
      <p:sp>
        <p:nvSpPr>
          <p:cNvPr id="45" name="TextBox 45">
            <a:extLst>
              <a:ext uri="{FF2B5EF4-FFF2-40B4-BE49-F238E27FC236}">
                <a16:creationId xmlns:a16="http://schemas.microsoft.com/office/drawing/2014/main" id="{959E5365-751A-D349-929F-05F3B313C4AF}"/>
              </a:ext>
            </a:extLst>
          </p:cNvPr>
          <p:cNvSpPr txBox="1"/>
          <p:nvPr/>
        </p:nvSpPr>
        <p:spPr>
          <a:xfrm>
            <a:off x="7725400" y="6729556"/>
            <a:ext cx="1501233" cy="5232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zh-CN" sz="2800" b="0" dirty="0">
                <a:solidFill>
                  <a:srgbClr val="FF0000"/>
                </a:solidFill>
              </a:rPr>
              <a:t>Leader</a:t>
            </a:r>
            <a:endParaRPr lang="en-US" sz="2800" b="0" dirty="0">
              <a:solidFill>
                <a:srgbClr val="FF0000"/>
              </a:solidFill>
            </a:endParaRPr>
          </a:p>
        </p:txBody>
      </p:sp>
      <p:sp>
        <p:nvSpPr>
          <p:cNvPr id="46" name="TextBox 46">
            <a:extLst>
              <a:ext uri="{FF2B5EF4-FFF2-40B4-BE49-F238E27FC236}">
                <a16:creationId xmlns:a16="http://schemas.microsoft.com/office/drawing/2014/main" id="{8EA62808-E293-654F-AA44-73690D2B443C}"/>
              </a:ext>
            </a:extLst>
          </p:cNvPr>
          <p:cNvSpPr txBox="1"/>
          <p:nvPr/>
        </p:nvSpPr>
        <p:spPr>
          <a:xfrm>
            <a:off x="12187805" y="8152976"/>
            <a:ext cx="150123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800" b="0" dirty="0">
                <a:solidFill>
                  <a:srgbClr val="FF0000"/>
                </a:solidFill>
              </a:rPr>
              <a:t>Leader</a:t>
            </a:r>
            <a:endParaRPr lang="en-US" sz="2800" b="0" dirty="0">
              <a:solidFill>
                <a:srgbClr val="FF0000"/>
              </a:solidFill>
            </a:endParaRPr>
          </a:p>
        </p:txBody>
      </p:sp>
      <p:sp>
        <p:nvSpPr>
          <p:cNvPr id="47" name="TextBox 47">
            <a:extLst>
              <a:ext uri="{FF2B5EF4-FFF2-40B4-BE49-F238E27FC236}">
                <a16:creationId xmlns:a16="http://schemas.microsoft.com/office/drawing/2014/main" id="{5A9A9A65-F3A2-A149-A1C9-9F1C8DA652EB}"/>
              </a:ext>
            </a:extLst>
          </p:cNvPr>
          <p:cNvSpPr txBox="1"/>
          <p:nvPr/>
        </p:nvSpPr>
        <p:spPr>
          <a:xfrm>
            <a:off x="16629779" y="9608299"/>
            <a:ext cx="1501233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800" b="0" dirty="0">
                <a:solidFill>
                  <a:srgbClr val="FF0000"/>
                </a:solidFill>
              </a:rPr>
              <a:t>Leader</a:t>
            </a:r>
            <a:endParaRPr lang="en-US" sz="2800" b="0" dirty="0">
              <a:solidFill>
                <a:srgbClr val="FF0000"/>
              </a:solidFill>
            </a:endParaRPr>
          </a:p>
        </p:txBody>
      </p:sp>
      <p:sp>
        <p:nvSpPr>
          <p:cNvPr id="48" name="TextBox 48">
            <a:extLst>
              <a:ext uri="{FF2B5EF4-FFF2-40B4-BE49-F238E27FC236}">
                <a16:creationId xmlns:a16="http://schemas.microsoft.com/office/drawing/2014/main" id="{66772EB3-66AB-E64A-A36C-2400ED3539AE}"/>
              </a:ext>
            </a:extLst>
          </p:cNvPr>
          <p:cNvSpPr txBox="1"/>
          <p:nvPr/>
        </p:nvSpPr>
        <p:spPr>
          <a:xfrm>
            <a:off x="9887505" y="11281143"/>
            <a:ext cx="4848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0" dirty="0">
                <a:solidFill>
                  <a:schemeClr val="bg1"/>
                </a:solidFill>
              </a:rPr>
              <a:t>Fragment</a:t>
            </a:r>
            <a:r>
              <a:rPr lang="zh-CN" altLang="en-US" sz="2800" b="0" dirty="0">
                <a:solidFill>
                  <a:schemeClr val="bg1"/>
                </a:solidFill>
              </a:rPr>
              <a:t> </a:t>
            </a:r>
            <a:r>
              <a:rPr lang="en-US" altLang="zh-CN" sz="2800" b="0" dirty="0">
                <a:solidFill>
                  <a:schemeClr val="bg1"/>
                </a:solidFill>
              </a:rPr>
              <a:t>Leader</a:t>
            </a:r>
            <a:r>
              <a:rPr lang="zh-CN" altLang="en-US" sz="2800" b="0" dirty="0">
                <a:solidFill>
                  <a:schemeClr val="bg1"/>
                </a:solidFill>
              </a:rPr>
              <a:t> </a:t>
            </a:r>
            <a:r>
              <a:rPr lang="en-US" altLang="zh-CN" sz="2800" b="0" dirty="0">
                <a:solidFill>
                  <a:schemeClr val="bg1"/>
                </a:solidFill>
              </a:rPr>
              <a:t>put/get</a:t>
            </a:r>
          </a:p>
          <a:p>
            <a:pPr algn="ctr"/>
            <a:r>
              <a:rPr lang="en-US" altLang="zh-CN" sz="2800" b="0" dirty="0">
                <a:solidFill>
                  <a:schemeClr val="bg1"/>
                </a:solidFill>
              </a:rPr>
              <a:t>meta</a:t>
            </a:r>
            <a:r>
              <a:rPr lang="zh-CN" altLang="en-US" sz="2800" b="0" dirty="0">
                <a:solidFill>
                  <a:schemeClr val="bg1"/>
                </a:solidFill>
              </a:rPr>
              <a:t> </a:t>
            </a:r>
            <a:r>
              <a:rPr lang="en-US" altLang="zh-CN" sz="2800" b="0" dirty="0">
                <a:solidFill>
                  <a:schemeClr val="bg1"/>
                </a:solidFill>
              </a:rPr>
              <a:t>data</a:t>
            </a:r>
            <a:endParaRPr lang="en-US" sz="2800" b="0" dirty="0">
              <a:solidFill>
                <a:schemeClr val="bg1"/>
              </a:solidFill>
            </a:endParaRPr>
          </a:p>
        </p:txBody>
      </p:sp>
      <p:sp>
        <p:nvSpPr>
          <p:cNvPr id="49" name="TextBox 56">
            <a:extLst>
              <a:ext uri="{FF2B5EF4-FFF2-40B4-BE49-F238E27FC236}">
                <a16:creationId xmlns:a16="http://schemas.microsoft.com/office/drawing/2014/main" id="{9ABA2D48-7F39-BF45-8635-E391A88D489B}"/>
              </a:ext>
            </a:extLst>
          </p:cNvPr>
          <p:cNvSpPr txBox="1"/>
          <p:nvPr/>
        </p:nvSpPr>
        <p:spPr>
          <a:xfrm>
            <a:off x="12517780" y="2868410"/>
            <a:ext cx="80150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TCP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TextBox 57">
            <a:extLst>
              <a:ext uri="{FF2B5EF4-FFF2-40B4-BE49-F238E27FC236}">
                <a16:creationId xmlns:a16="http://schemas.microsoft.com/office/drawing/2014/main" id="{7E7CFAA2-E873-354F-BA96-88759E0B456D}"/>
              </a:ext>
            </a:extLst>
          </p:cNvPr>
          <p:cNvSpPr txBox="1"/>
          <p:nvPr/>
        </p:nvSpPr>
        <p:spPr>
          <a:xfrm>
            <a:off x="12517780" y="4807456"/>
            <a:ext cx="80150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TCP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08669259-8095-8B4B-9811-175875CA91B9}"/>
              </a:ext>
            </a:extLst>
          </p:cNvPr>
          <p:cNvSpPr txBox="1"/>
          <p:nvPr/>
        </p:nvSpPr>
        <p:spPr>
          <a:xfrm>
            <a:off x="19184865" y="11425463"/>
            <a:ext cx="4546117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Contribute</a:t>
            </a:r>
            <a:r>
              <a:rPr kumimoji="0" lang="zh-CN" alt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by</a:t>
            </a:r>
            <a:r>
              <a:rPr kumimoji="0" lang="zh-CN" alt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altLang="zh-CN" dirty="0">
                <a:solidFill>
                  <a:schemeClr val="bg1"/>
                </a:solidFill>
              </a:rPr>
              <a:t>InfiniVision</a:t>
            </a:r>
            <a:endParaRPr kumimoji="0" lang="zh-CN" altLang="en-US" sz="30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0650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EFFC9-617E-FD41-94B7-CC0F61CC1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704" y="3257600"/>
            <a:ext cx="7560840" cy="2006600"/>
          </a:xfrm>
        </p:spPr>
        <p:txBody>
          <a:bodyPr/>
          <a:lstStyle/>
          <a:p>
            <a:pPr algn="ctr"/>
            <a:r>
              <a:rPr kumimoji="1" lang="en-US" altLang="zh-CN" sz="8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Agenda</a:t>
            </a:r>
            <a:endParaRPr kumimoji="1" lang="zh-CN" altLang="en-US" sz="8000" b="1" dirty="0">
              <a:solidFill>
                <a:schemeClr val="bg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正文">
            <a:extLst>
              <a:ext uri="{FF2B5EF4-FFF2-40B4-BE49-F238E27FC236}">
                <a16:creationId xmlns:a16="http://schemas.microsoft.com/office/drawing/2014/main" id="{B87FA19C-8E17-2F40-8B56-C29B8797EA94}"/>
              </a:ext>
            </a:extLst>
          </p:cNvPr>
          <p:cNvSpPr txBox="1">
            <a:spLocks/>
          </p:cNvSpPr>
          <p:nvPr/>
        </p:nvSpPr>
        <p:spPr>
          <a:xfrm>
            <a:off x="9599712" y="3689648"/>
            <a:ext cx="12608025" cy="6305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marR="0" indent="22860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marR="0" indent="45720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marR="0" indent="68580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marR="0" indent="914400" algn="l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L="0" marR="0" indent="1143000" algn="l" defTabSz="825500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marL="0" marR="0" indent="1371600" algn="l" defTabSz="825500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marL="0" marR="0" indent="1600200" algn="l" defTabSz="825500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marL="0" marR="0" indent="1828800" algn="l" defTabSz="825500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ln>
                  <a:noFill/>
                </a:ln>
                <a:solidFill>
                  <a:srgbClr val="E4F4F9"/>
                </a:solidFill>
                <a:uFillTx/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marR="0" lvl="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  </a:t>
            </a:r>
          </a:p>
          <a:p>
            <a:pPr marL="685800" indent="-685800" eaLnBrk="1" fontAlgn="auto" hangingPunct="1">
              <a:buFont typeface="Wingdings" pitchFamily="2" charset="2"/>
              <a:buChar char="Ø"/>
              <a:defRPr/>
            </a:pPr>
            <a:r>
              <a:rPr lang="en" altLang="zh-CN" kern="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Seata</a:t>
            </a:r>
            <a:r>
              <a:rPr lang="en" altLang="zh-CN" kern="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kern="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原理、高可用、部署</a:t>
            </a:r>
            <a:endParaRPr kumimoji="0" lang="zh-CN" altLang="en-US" sz="5000" i="0" u="none" strike="noStrike" kern="0" cap="none" spc="0" normalizeH="0" noProof="0" dirty="0">
              <a:ln>
                <a:noFill/>
              </a:ln>
              <a:solidFill>
                <a:schemeClr val="bg1">
                  <a:lumMod val="85000"/>
                  <a:lumOff val="15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sym typeface="Microsoft YaHei"/>
            </a:endParaRPr>
          </a:p>
          <a:p>
            <a:pPr marL="0" marR="0" lvl="0" indent="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5000" i="0" u="none" strike="noStrike" kern="0" cap="none" spc="0" normalizeH="0" noProof="0" dirty="0">
              <a:ln>
                <a:noFill/>
              </a:ln>
              <a:solidFill>
                <a:schemeClr val="bg1">
                  <a:lumMod val="85000"/>
                  <a:lumOff val="15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sym typeface="Microsoft YaHei"/>
            </a:endParaRPr>
          </a:p>
          <a:p>
            <a:pPr marL="685800" marR="0" lvl="0" indent="-68580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altLang="zh-CN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What’s</a:t>
            </a:r>
            <a:r>
              <a:rPr kumimoji="0" lang="zh-CN" altLang="en-US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 </a:t>
            </a:r>
            <a:r>
              <a:rPr kumimoji="0" lang="en-US" altLang="zh-CN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New</a:t>
            </a:r>
            <a:r>
              <a:rPr kumimoji="0" lang="zh-CN" altLang="en-US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 </a:t>
            </a:r>
            <a:r>
              <a:rPr kumimoji="0" lang="en-US" altLang="zh-CN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in </a:t>
            </a:r>
            <a:r>
              <a:rPr kumimoji="0" lang="en-US" altLang="zh-CN" sz="5000" i="0" u="none" strike="noStrike" kern="0" cap="none" spc="0" normalizeH="0" noProof="0" dirty="0" err="1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Seata</a:t>
            </a:r>
            <a:r>
              <a:rPr kumimoji="0" lang="zh-CN" altLang="en-US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 </a:t>
            </a:r>
            <a:r>
              <a:rPr kumimoji="0" lang="en-US" altLang="zh-CN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0.9.0</a:t>
            </a:r>
            <a:endParaRPr kumimoji="0" lang="en" altLang="zh-CN" sz="5000" i="0" u="none" strike="noStrike" kern="0" cap="none" spc="0" normalizeH="0" noProof="0" dirty="0">
              <a:ln>
                <a:noFill/>
              </a:ln>
              <a:solidFill>
                <a:schemeClr val="bg1">
                  <a:lumMod val="85000"/>
                  <a:lumOff val="15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sym typeface="Microsoft YaHei"/>
            </a:endParaRPr>
          </a:p>
          <a:p>
            <a:pPr marL="0" marR="0" lvl="0" indent="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   </a:t>
            </a:r>
          </a:p>
          <a:p>
            <a:pPr marL="685800" marR="0" lvl="0" indent="-68580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altLang="zh-CN" sz="5000" i="0" u="none" strike="noStrike" kern="0" cap="none" spc="0" normalizeH="0" noProof="0" dirty="0" err="1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Seata</a:t>
            </a:r>
            <a:r>
              <a:rPr kumimoji="0" lang="zh-CN" altLang="en-US" sz="5000" i="0" u="none" strike="noStrike" kern="0" cap="none" spc="0" normalizeH="0" noProof="0" dirty="0">
                <a:ln>
                  <a:noFill/>
                </a:ln>
                <a:solidFill>
                  <a:schemeClr val="bg1">
                    <a:lumMod val="85000"/>
                    <a:lumOff val="15000"/>
                  </a:schemeClr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/>
              </a:rPr>
              <a:t> 社区规划</a:t>
            </a:r>
          </a:p>
          <a:p>
            <a:pPr marL="0" marR="0" lvl="0" indent="0" algn="l" defTabSz="8255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5000" b="0" i="0" u="none" strike="noStrike" kern="0" cap="none" spc="0" normalizeH="0" baseline="0" noProof="0" dirty="0">
              <a:ln>
                <a:noFill/>
              </a:ln>
              <a:solidFill>
                <a:srgbClr val="E4F4F9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sym typeface="Microsoft YaHei"/>
            </a:endParaRP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7447BC4-BC08-E54E-B62B-B1B29C31893B}"/>
              </a:ext>
            </a:extLst>
          </p:cNvPr>
          <p:cNvCxnSpPr>
            <a:cxnSpLocks/>
          </p:cNvCxnSpPr>
          <p:nvPr/>
        </p:nvCxnSpPr>
        <p:spPr bwMode="auto">
          <a:xfrm>
            <a:off x="7367464" y="3689648"/>
            <a:ext cx="0" cy="5422761"/>
          </a:xfrm>
          <a:prstGeom prst="line">
            <a:avLst/>
          </a:prstGeom>
          <a:ln w="38100">
            <a:solidFill>
              <a:schemeClr val="bg1">
                <a:lumMod val="85000"/>
                <a:lumOff val="15000"/>
              </a:schemeClr>
            </a:solidFill>
            <a:prstDash val="sysDash"/>
            <a:headEnd type="none" w="med" len="med"/>
            <a:tailEnd type="none" w="med" len="med"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169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高可用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3CD41B4-138F-5146-A820-C5A7269B6EB7}"/>
              </a:ext>
            </a:extLst>
          </p:cNvPr>
          <p:cNvSpPr txBox="1"/>
          <p:nvPr/>
        </p:nvSpPr>
        <p:spPr>
          <a:xfrm>
            <a:off x="2093494" y="2631624"/>
            <a:ext cx="1982670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非</a:t>
            </a:r>
            <a:r>
              <a:rPr lang="zh-CN" altLang="en-US" sz="4400" dirty="0">
                <a:solidFill>
                  <a:srgbClr val="FFC000"/>
                </a:solidFill>
                <a:ea typeface="微软雅黑" panose="020B0503020204020204" pitchFamily="34" charset="-122"/>
              </a:rPr>
              <a:t>第三方组件高可用：</a:t>
            </a:r>
            <a:endParaRPr lang="en-US" altLang="zh-CN" sz="4400" dirty="0">
              <a:solidFill>
                <a:srgbClr val="FFC000"/>
              </a:solidFill>
              <a:ea typeface="微软雅黑" panose="020B0503020204020204" pitchFamily="34" charset="-122"/>
            </a:endParaRPr>
          </a:p>
          <a:p>
            <a:pPr algn="l"/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 algn="l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当出现业务侧网络异常恢复后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, 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需要业务怎样处理？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Ø"/>
            </a:pP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当出现业务侧宕机（可恢复型和不可恢复型） ，如何处理？</a:t>
            </a:r>
            <a:endParaRPr lang="en-US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Ø"/>
            </a:pPr>
            <a:r>
              <a:rPr lang="zh-CN" altLang="e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当</a:t>
            </a:r>
            <a:r>
              <a:rPr lang="en-US" altLang="zh-CN" sz="4400" dirty="0" err="1">
                <a:solidFill>
                  <a:schemeClr val="bg1"/>
                </a:solidFill>
                <a:ea typeface="微软雅黑" panose="020B0503020204020204" pitchFamily="34" charset="-122"/>
              </a:rPr>
              <a:t>Seata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-Server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出现宕机（可恢复型和不可恢复型） ，如何处理？</a:t>
            </a:r>
            <a:endParaRPr lang="en" altLang="zh-CN" sz="4400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Ø"/>
            </a:pP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HA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模式下需要</a:t>
            </a:r>
            <a:r>
              <a:rPr lang="en-US" altLang="zh-CN" sz="4400" dirty="0" err="1">
                <a:solidFill>
                  <a:schemeClr val="bg1"/>
                </a:solidFill>
                <a:ea typeface="微软雅黑" panose="020B0503020204020204" pitchFamily="34" charset="-122"/>
              </a:rPr>
              <a:t>Seata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-Server 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扩缩容时</a:t>
            </a:r>
            <a:r>
              <a:rPr lang="en-US" altLang="zh-CN" sz="4400" dirty="0">
                <a:solidFill>
                  <a:schemeClr val="bg1"/>
                </a:solidFill>
                <a:ea typeface="微软雅黑" panose="020B0503020204020204" pitchFamily="34" charset="-122"/>
              </a:rPr>
              <a:t>, </a:t>
            </a:r>
            <a:r>
              <a:rPr lang="zh-CN" altLang="en-US" sz="4400" dirty="0">
                <a:solidFill>
                  <a:schemeClr val="bg1"/>
                </a:solidFill>
                <a:ea typeface="微软雅黑" panose="020B0503020204020204" pitchFamily="34" charset="-122"/>
              </a:rPr>
              <a:t>如何处理？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注意：对于</a:t>
            </a:r>
            <a:r>
              <a:rPr lang="en-US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provider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端需要重复步骤</a:t>
            </a:r>
            <a:r>
              <a:rPr lang="en-US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、</a:t>
            </a:r>
            <a:r>
              <a:rPr lang="en-US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和</a:t>
            </a:r>
            <a:r>
              <a:rPr lang="en-US" altLang="zh-CN" sz="4400" dirty="0">
                <a:solidFill>
                  <a:schemeClr val="tx1"/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4400" dirty="0">
                <a:solidFill>
                  <a:schemeClr val="tx1"/>
                </a:solidFill>
                <a:ea typeface="微软雅黑" panose="020B0503020204020204" pitchFamily="34" charset="-122"/>
              </a:rPr>
              <a:t>，但注解（步骤四）可不加。</a:t>
            </a:r>
            <a:endParaRPr lang="en-US" altLang="zh-CN" sz="440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0878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高可用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641DD1E-041E-334E-9899-A35DA8C1A6A3}"/>
              </a:ext>
            </a:extLst>
          </p:cNvPr>
          <p:cNvSpPr/>
          <p:nvPr/>
        </p:nvSpPr>
        <p:spPr bwMode="auto">
          <a:xfrm>
            <a:off x="5497409" y="4193704"/>
            <a:ext cx="3748203" cy="124496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Service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A`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 </a:t>
            </a:r>
            <a:r>
              <a:rPr lang="zh-CN" altLang="en-US" b="0" dirty="0">
                <a:solidFill>
                  <a:srgbClr val="FF0000"/>
                </a:solidFill>
              </a:rPr>
              <a:t>②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endParaRPr kumimoji="1" lang="zh-CN" altLang="en-US" sz="2800" b="0" kern="0" dirty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grpSp>
        <p:nvGrpSpPr>
          <p:cNvPr id="10" name="组合 47">
            <a:extLst>
              <a:ext uri="{FF2B5EF4-FFF2-40B4-BE49-F238E27FC236}">
                <a16:creationId xmlns:a16="http://schemas.microsoft.com/office/drawing/2014/main" id="{64679D43-22E2-E14B-80E5-2EB5FABBC257}"/>
              </a:ext>
            </a:extLst>
          </p:cNvPr>
          <p:cNvGrpSpPr>
            <a:grpSpLocks/>
          </p:cNvGrpSpPr>
          <p:nvPr/>
        </p:nvGrpSpPr>
        <p:grpSpPr bwMode="auto">
          <a:xfrm>
            <a:off x="6397750" y="4942302"/>
            <a:ext cx="1401762" cy="1915698"/>
            <a:chOff x="8582016" y="2968216"/>
            <a:chExt cx="714937" cy="1250046"/>
          </a:xfrm>
        </p:grpSpPr>
        <p:sp>
          <p:nvSpPr>
            <p:cNvPr id="64" name="罐形 52">
              <a:extLst>
                <a:ext uri="{FF2B5EF4-FFF2-40B4-BE49-F238E27FC236}">
                  <a16:creationId xmlns:a16="http://schemas.microsoft.com/office/drawing/2014/main" id="{FC9EEB77-2EAE-E24E-B0EC-A4AAD502B984}"/>
                </a:ext>
              </a:extLst>
            </p:cNvPr>
            <p:cNvSpPr/>
            <p:nvPr/>
          </p:nvSpPr>
          <p:spPr>
            <a:xfrm>
              <a:off x="8675152" y="3567521"/>
              <a:ext cx="501934" cy="650741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2DBA8C2-20E7-A541-AAD4-DDF4A891B418}"/>
                </a:ext>
              </a:extLst>
            </p:cNvPr>
            <p:cNvSpPr/>
            <p:nvPr/>
          </p:nvSpPr>
          <p:spPr>
            <a:xfrm>
              <a:off x="8582016" y="2968216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grpSp>
        <p:nvGrpSpPr>
          <p:cNvPr id="11" name="组合 48">
            <a:extLst>
              <a:ext uri="{FF2B5EF4-FFF2-40B4-BE49-F238E27FC236}">
                <a16:creationId xmlns:a16="http://schemas.microsoft.com/office/drawing/2014/main" id="{89508999-C80D-D94A-B1B0-E48B5CC7D31A}"/>
              </a:ext>
            </a:extLst>
          </p:cNvPr>
          <p:cNvGrpSpPr>
            <a:grpSpLocks/>
          </p:cNvGrpSpPr>
          <p:nvPr/>
        </p:nvGrpSpPr>
        <p:grpSpPr bwMode="auto">
          <a:xfrm>
            <a:off x="7837909" y="4977824"/>
            <a:ext cx="1401763" cy="1873305"/>
            <a:chOff x="8580964" y="2993609"/>
            <a:chExt cx="714937" cy="1222384"/>
          </a:xfrm>
        </p:grpSpPr>
        <p:sp>
          <p:nvSpPr>
            <p:cNvPr id="61" name="罐形 49">
              <a:extLst>
                <a:ext uri="{FF2B5EF4-FFF2-40B4-BE49-F238E27FC236}">
                  <a16:creationId xmlns:a16="http://schemas.microsoft.com/office/drawing/2014/main" id="{FB10D7F7-5547-624C-8546-382A1C1FD68A}"/>
                </a:ext>
              </a:extLst>
            </p:cNvPr>
            <p:cNvSpPr/>
            <p:nvPr/>
          </p:nvSpPr>
          <p:spPr>
            <a:xfrm>
              <a:off x="8597540" y="3564619"/>
              <a:ext cx="480036" cy="651374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CC04144-5F15-734F-B5C7-7734D6B277FE}"/>
                </a:ext>
              </a:extLst>
            </p:cNvPr>
            <p:cNvSpPr/>
            <p:nvPr/>
          </p:nvSpPr>
          <p:spPr>
            <a:xfrm>
              <a:off x="8580964" y="2993609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3" name="下箭头 62">
              <a:extLst>
                <a:ext uri="{FF2B5EF4-FFF2-40B4-BE49-F238E27FC236}">
                  <a16:creationId xmlns:a16="http://schemas.microsoft.com/office/drawing/2014/main" id="{1D69A50A-2FBB-DF46-BFD6-B51452D48C05}"/>
                </a:ext>
              </a:extLst>
            </p:cNvPr>
            <p:cNvSpPr/>
            <p:nvPr/>
          </p:nvSpPr>
          <p:spPr>
            <a:xfrm>
              <a:off x="8722512" y="3348655"/>
              <a:ext cx="225977" cy="294416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A8713DFF-75C1-4A41-B52C-E17499A118A0}"/>
              </a:ext>
            </a:extLst>
          </p:cNvPr>
          <p:cNvSpPr/>
          <p:nvPr/>
        </p:nvSpPr>
        <p:spPr bwMode="auto">
          <a:xfrm>
            <a:off x="8259754" y="4433608"/>
            <a:ext cx="967717" cy="501824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TM</a:t>
            </a: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480D149-E2E5-6646-9572-FB7200DDDEA8}"/>
              </a:ext>
            </a:extLst>
          </p:cNvPr>
          <p:cNvSpPr/>
          <p:nvPr/>
        </p:nvSpPr>
        <p:spPr bwMode="auto">
          <a:xfrm>
            <a:off x="16402719" y="5139091"/>
            <a:ext cx="3059362" cy="1354355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TC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lang="zh-CN" altLang="en-US" b="0" dirty="0">
                <a:solidFill>
                  <a:schemeClr val="accent2"/>
                </a:solidFill>
              </a:rPr>
              <a:t>③</a:t>
            </a:r>
            <a:endParaRPr kumimoji="1" lang="zh-CN" altLang="en-US" sz="2800" b="0" kern="0" dirty="0">
              <a:solidFill>
                <a:schemeClr val="accent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777CC39-5EB2-3D41-B407-66CA43193381}"/>
              </a:ext>
            </a:extLst>
          </p:cNvPr>
          <p:cNvSpPr/>
          <p:nvPr/>
        </p:nvSpPr>
        <p:spPr bwMode="auto">
          <a:xfrm>
            <a:off x="16457165" y="7008738"/>
            <a:ext cx="3059362" cy="1354355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TC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lang="zh-CN" altLang="en-US" b="0" dirty="0">
                <a:solidFill>
                  <a:schemeClr val="accent2"/>
                </a:solidFill>
              </a:rPr>
              <a:t>③</a:t>
            </a:r>
            <a:endParaRPr kumimoji="1" lang="zh-CN" altLang="en-US" sz="2800" b="0" kern="0" dirty="0">
              <a:solidFill>
                <a:schemeClr val="accent2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17" name="罐形 52">
            <a:extLst>
              <a:ext uri="{FF2B5EF4-FFF2-40B4-BE49-F238E27FC236}">
                <a16:creationId xmlns:a16="http://schemas.microsoft.com/office/drawing/2014/main" id="{657E6384-BF33-DA49-9C9B-B8B750078A1D}"/>
              </a:ext>
            </a:extLst>
          </p:cNvPr>
          <p:cNvSpPr/>
          <p:nvPr/>
        </p:nvSpPr>
        <p:spPr bwMode="auto">
          <a:xfrm>
            <a:off x="20940954" y="5431775"/>
            <a:ext cx="2206429" cy="2384937"/>
          </a:xfrm>
          <a:prstGeom prst="can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Session</a:t>
            </a:r>
          </a:p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DB</a:t>
            </a:r>
            <a:endParaRPr kumimoji="1" lang="zh-CN" altLang="en-US" sz="2800" b="0" kern="0" dirty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45C17A2E-83D9-C941-9C43-A1AF57C17BDE}"/>
              </a:ext>
            </a:extLst>
          </p:cNvPr>
          <p:cNvCxnSpPr>
            <a:cxnSpLocks/>
          </p:cNvCxnSpPr>
          <p:nvPr/>
        </p:nvCxnSpPr>
        <p:spPr>
          <a:xfrm>
            <a:off x="5991104" y="5438670"/>
            <a:ext cx="35437" cy="1864128"/>
          </a:xfrm>
          <a:prstGeom prst="straightConnector1">
            <a:avLst/>
          </a:prstGeom>
          <a:noFill/>
          <a:ln w="76200" cap="flat">
            <a:solidFill>
              <a:schemeClr val="accent2">
                <a:lumMod val="75000"/>
              </a:schemeClr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下箭头 18">
            <a:extLst>
              <a:ext uri="{FF2B5EF4-FFF2-40B4-BE49-F238E27FC236}">
                <a16:creationId xmlns:a16="http://schemas.microsoft.com/office/drawing/2014/main" id="{057557A2-EE75-B845-A85A-3D8771BC5FC2}"/>
              </a:ext>
            </a:extLst>
          </p:cNvPr>
          <p:cNvSpPr/>
          <p:nvPr/>
        </p:nvSpPr>
        <p:spPr bwMode="auto">
          <a:xfrm>
            <a:off x="6830505" y="5464796"/>
            <a:ext cx="443069" cy="451193"/>
          </a:xfrm>
          <a:prstGeom prst="downArrow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BB57B138-ED5D-FE4A-BDA5-1E9DDFF40742}"/>
              </a:ext>
            </a:extLst>
          </p:cNvPr>
          <p:cNvSpPr/>
          <p:nvPr/>
        </p:nvSpPr>
        <p:spPr bwMode="auto">
          <a:xfrm>
            <a:off x="5521810" y="7177587"/>
            <a:ext cx="3521326" cy="124496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Service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B`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lang="zh-CN" altLang="en-US" b="0" dirty="0">
                <a:solidFill>
                  <a:srgbClr val="FF0000"/>
                </a:solidFill>
              </a:rPr>
              <a:t>②</a:t>
            </a:r>
            <a:endParaRPr kumimoji="1" lang="zh-CN" altLang="en-US" sz="2800" b="0" kern="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grpSp>
        <p:nvGrpSpPr>
          <p:cNvPr id="21" name="组合 47">
            <a:extLst>
              <a:ext uri="{FF2B5EF4-FFF2-40B4-BE49-F238E27FC236}">
                <a16:creationId xmlns:a16="http://schemas.microsoft.com/office/drawing/2014/main" id="{A58CFD07-D0DC-2A44-B222-71F31E163FA1}"/>
              </a:ext>
            </a:extLst>
          </p:cNvPr>
          <p:cNvGrpSpPr>
            <a:grpSpLocks/>
          </p:cNvGrpSpPr>
          <p:nvPr/>
        </p:nvGrpSpPr>
        <p:grpSpPr bwMode="auto">
          <a:xfrm>
            <a:off x="6181726" y="7966638"/>
            <a:ext cx="1401762" cy="1915698"/>
            <a:chOff x="8582016" y="2968216"/>
            <a:chExt cx="714937" cy="1250046"/>
          </a:xfrm>
        </p:grpSpPr>
        <p:sp>
          <p:nvSpPr>
            <p:cNvPr id="59" name="罐形 52">
              <a:extLst>
                <a:ext uri="{FF2B5EF4-FFF2-40B4-BE49-F238E27FC236}">
                  <a16:creationId xmlns:a16="http://schemas.microsoft.com/office/drawing/2014/main" id="{4FAC793B-6EE9-2945-977F-B37E92D15D33}"/>
                </a:ext>
              </a:extLst>
            </p:cNvPr>
            <p:cNvSpPr/>
            <p:nvPr/>
          </p:nvSpPr>
          <p:spPr>
            <a:xfrm>
              <a:off x="8675152" y="3567521"/>
              <a:ext cx="501934" cy="650741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D33D28F6-1F75-3244-8166-F25802074E38}"/>
                </a:ext>
              </a:extLst>
            </p:cNvPr>
            <p:cNvSpPr/>
            <p:nvPr/>
          </p:nvSpPr>
          <p:spPr>
            <a:xfrm>
              <a:off x="8582016" y="2968216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grpSp>
        <p:nvGrpSpPr>
          <p:cNvPr id="23" name="组合 48">
            <a:extLst>
              <a:ext uri="{FF2B5EF4-FFF2-40B4-BE49-F238E27FC236}">
                <a16:creationId xmlns:a16="http://schemas.microsoft.com/office/drawing/2014/main" id="{B266E8CD-5116-9942-9F3B-4A3F139C2A0E}"/>
              </a:ext>
            </a:extLst>
          </p:cNvPr>
          <p:cNvGrpSpPr>
            <a:grpSpLocks/>
          </p:cNvGrpSpPr>
          <p:nvPr/>
        </p:nvGrpSpPr>
        <p:grpSpPr bwMode="auto">
          <a:xfrm>
            <a:off x="7456425" y="7961707"/>
            <a:ext cx="1567223" cy="1873305"/>
            <a:chOff x="8597540" y="2993609"/>
            <a:chExt cx="799326" cy="1222384"/>
          </a:xfrm>
        </p:grpSpPr>
        <p:sp>
          <p:nvSpPr>
            <p:cNvPr id="56" name="罐形 49">
              <a:extLst>
                <a:ext uri="{FF2B5EF4-FFF2-40B4-BE49-F238E27FC236}">
                  <a16:creationId xmlns:a16="http://schemas.microsoft.com/office/drawing/2014/main" id="{4439A95B-5608-F54A-BD79-D8FFDBCD7E8C}"/>
                </a:ext>
              </a:extLst>
            </p:cNvPr>
            <p:cNvSpPr/>
            <p:nvPr/>
          </p:nvSpPr>
          <p:spPr>
            <a:xfrm>
              <a:off x="8597540" y="3564619"/>
              <a:ext cx="480036" cy="651374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55A24703-5839-9C45-AD0F-C0100D92EFFF}"/>
                </a:ext>
              </a:extLst>
            </p:cNvPr>
            <p:cNvSpPr/>
            <p:nvPr/>
          </p:nvSpPr>
          <p:spPr>
            <a:xfrm>
              <a:off x="8681929" y="2993609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8" name="下箭头 57">
              <a:extLst>
                <a:ext uri="{FF2B5EF4-FFF2-40B4-BE49-F238E27FC236}">
                  <a16:creationId xmlns:a16="http://schemas.microsoft.com/office/drawing/2014/main" id="{65CE2019-3B46-6544-91D3-A575D439BC25}"/>
                </a:ext>
              </a:extLst>
            </p:cNvPr>
            <p:cNvSpPr/>
            <p:nvPr/>
          </p:nvSpPr>
          <p:spPr>
            <a:xfrm>
              <a:off x="8722512" y="3348655"/>
              <a:ext cx="225977" cy="294416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sp>
        <p:nvSpPr>
          <p:cNvPr id="25" name="下箭头 24">
            <a:extLst>
              <a:ext uri="{FF2B5EF4-FFF2-40B4-BE49-F238E27FC236}">
                <a16:creationId xmlns:a16="http://schemas.microsoft.com/office/drawing/2014/main" id="{4D4B9539-99BC-D640-AACF-20EA6A7C9813}"/>
              </a:ext>
            </a:extLst>
          </p:cNvPr>
          <p:cNvSpPr/>
          <p:nvPr/>
        </p:nvSpPr>
        <p:spPr bwMode="auto">
          <a:xfrm>
            <a:off x="6636363" y="8448679"/>
            <a:ext cx="443069" cy="451193"/>
          </a:xfrm>
          <a:prstGeom prst="downArrow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0C766533-6E50-DB43-A200-95DAB9D5CE3D}"/>
              </a:ext>
            </a:extLst>
          </p:cNvPr>
          <p:cNvSpPr/>
          <p:nvPr/>
        </p:nvSpPr>
        <p:spPr bwMode="auto">
          <a:xfrm>
            <a:off x="1442049" y="7109412"/>
            <a:ext cx="3610595" cy="124496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Service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B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lang="zh-CN" altLang="en-US" b="0" dirty="0">
                <a:solidFill>
                  <a:srgbClr val="FF0000"/>
                </a:solidFill>
              </a:rPr>
              <a:t>②</a:t>
            </a:r>
            <a:endParaRPr kumimoji="1" lang="zh-CN" altLang="en-US" sz="2800" b="0" kern="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grpSp>
        <p:nvGrpSpPr>
          <p:cNvPr id="27" name="组合 47">
            <a:extLst>
              <a:ext uri="{FF2B5EF4-FFF2-40B4-BE49-F238E27FC236}">
                <a16:creationId xmlns:a16="http://schemas.microsoft.com/office/drawing/2014/main" id="{B36A815C-C84C-2349-ABFF-9BECCE088E94}"/>
              </a:ext>
            </a:extLst>
          </p:cNvPr>
          <p:cNvGrpSpPr>
            <a:grpSpLocks/>
          </p:cNvGrpSpPr>
          <p:nvPr/>
        </p:nvGrpSpPr>
        <p:grpSpPr bwMode="auto">
          <a:xfrm>
            <a:off x="1685889" y="7851140"/>
            <a:ext cx="1401762" cy="1915698"/>
            <a:chOff x="8582016" y="2968216"/>
            <a:chExt cx="714937" cy="1250046"/>
          </a:xfrm>
        </p:grpSpPr>
        <p:sp>
          <p:nvSpPr>
            <p:cNvPr id="54" name="罐形 52">
              <a:extLst>
                <a:ext uri="{FF2B5EF4-FFF2-40B4-BE49-F238E27FC236}">
                  <a16:creationId xmlns:a16="http://schemas.microsoft.com/office/drawing/2014/main" id="{90088782-87F0-CF48-B16B-2D48B402A673}"/>
                </a:ext>
              </a:extLst>
            </p:cNvPr>
            <p:cNvSpPr/>
            <p:nvPr/>
          </p:nvSpPr>
          <p:spPr>
            <a:xfrm>
              <a:off x="8675152" y="3567521"/>
              <a:ext cx="501934" cy="650741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FC22450C-AD2B-2040-A7E2-B65645CF8563}"/>
                </a:ext>
              </a:extLst>
            </p:cNvPr>
            <p:cNvSpPr/>
            <p:nvPr/>
          </p:nvSpPr>
          <p:spPr>
            <a:xfrm>
              <a:off x="8582016" y="2968216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grpSp>
        <p:nvGrpSpPr>
          <p:cNvPr id="28" name="组合 48">
            <a:extLst>
              <a:ext uri="{FF2B5EF4-FFF2-40B4-BE49-F238E27FC236}">
                <a16:creationId xmlns:a16="http://schemas.microsoft.com/office/drawing/2014/main" id="{844CBB80-07CA-334E-986D-AF21E36F9BE0}"/>
              </a:ext>
            </a:extLst>
          </p:cNvPr>
          <p:cNvGrpSpPr>
            <a:grpSpLocks/>
          </p:cNvGrpSpPr>
          <p:nvPr/>
        </p:nvGrpSpPr>
        <p:grpSpPr bwMode="auto">
          <a:xfrm>
            <a:off x="3118992" y="7893533"/>
            <a:ext cx="1401763" cy="1873305"/>
            <a:chOff x="8544238" y="2993609"/>
            <a:chExt cx="714937" cy="1222384"/>
          </a:xfrm>
        </p:grpSpPr>
        <p:sp>
          <p:nvSpPr>
            <p:cNvPr id="51" name="罐形 49">
              <a:extLst>
                <a:ext uri="{FF2B5EF4-FFF2-40B4-BE49-F238E27FC236}">
                  <a16:creationId xmlns:a16="http://schemas.microsoft.com/office/drawing/2014/main" id="{36697181-CF54-424B-A8B9-F740E1399F38}"/>
                </a:ext>
              </a:extLst>
            </p:cNvPr>
            <p:cNvSpPr/>
            <p:nvPr/>
          </p:nvSpPr>
          <p:spPr>
            <a:xfrm>
              <a:off x="8597540" y="3564619"/>
              <a:ext cx="480036" cy="651374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1717DD6D-8491-C648-A374-47DCB1957962}"/>
                </a:ext>
              </a:extLst>
            </p:cNvPr>
            <p:cNvSpPr/>
            <p:nvPr/>
          </p:nvSpPr>
          <p:spPr>
            <a:xfrm>
              <a:off x="8544238" y="2993609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3" name="下箭头 52">
              <a:extLst>
                <a:ext uri="{FF2B5EF4-FFF2-40B4-BE49-F238E27FC236}">
                  <a16:creationId xmlns:a16="http://schemas.microsoft.com/office/drawing/2014/main" id="{D533B0E9-4BCF-764E-83D7-81BCB01C5162}"/>
                </a:ext>
              </a:extLst>
            </p:cNvPr>
            <p:cNvSpPr/>
            <p:nvPr/>
          </p:nvSpPr>
          <p:spPr>
            <a:xfrm>
              <a:off x="8722512" y="3348655"/>
              <a:ext cx="225977" cy="294416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sp>
        <p:nvSpPr>
          <p:cNvPr id="29" name="下箭头 28">
            <a:extLst>
              <a:ext uri="{FF2B5EF4-FFF2-40B4-BE49-F238E27FC236}">
                <a16:creationId xmlns:a16="http://schemas.microsoft.com/office/drawing/2014/main" id="{8452BD26-AED5-3948-A5DB-78BBFF739EB5}"/>
              </a:ext>
            </a:extLst>
          </p:cNvPr>
          <p:cNvSpPr/>
          <p:nvPr/>
        </p:nvSpPr>
        <p:spPr bwMode="auto">
          <a:xfrm>
            <a:off x="2169204" y="8380504"/>
            <a:ext cx="443069" cy="451193"/>
          </a:xfrm>
          <a:prstGeom prst="downArrow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5641A1FF-479F-654E-9B31-330239A45DF1}"/>
              </a:ext>
            </a:extLst>
          </p:cNvPr>
          <p:cNvSpPr/>
          <p:nvPr/>
        </p:nvSpPr>
        <p:spPr bwMode="auto">
          <a:xfrm>
            <a:off x="10989097" y="5248684"/>
            <a:ext cx="3521326" cy="14035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defTabSz="914400" hangingPunct="1"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Registry</a:t>
            </a:r>
            <a:r>
              <a: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C</a:t>
            </a:r>
            <a:r>
              <a:rPr kumimoji="1" lang="en" altLang="zh-CN" sz="2800" b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entre</a:t>
            </a: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E1D91146-34EB-514A-B197-823720CAFE36}"/>
              </a:ext>
            </a:extLst>
          </p:cNvPr>
          <p:cNvSpPr/>
          <p:nvPr/>
        </p:nvSpPr>
        <p:spPr bwMode="auto">
          <a:xfrm>
            <a:off x="11043543" y="6893936"/>
            <a:ext cx="3521326" cy="14035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defTabSz="914400" hangingPunct="1"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Config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C</a:t>
            </a:r>
            <a:r>
              <a:rPr kumimoji="1" lang="en" altLang="zh-CN" sz="2800" b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entre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 </a:t>
            </a:r>
            <a:endParaRPr kumimoji="1" lang="zh-CN" altLang="en-US" sz="2800" b="0" kern="0" dirty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145EF589-3749-6842-AFCF-B742868BDF94}"/>
              </a:ext>
            </a:extLst>
          </p:cNvPr>
          <p:cNvCxnSpPr>
            <a:cxnSpLocks/>
            <a:stCxn id="20" idx="3"/>
            <a:endCxn id="30" idx="1"/>
          </p:cNvCxnSpPr>
          <p:nvPr/>
        </p:nvCxnSpPr>
        <p:spPr>
          <a:xfrm flipV="1">
            <a:off x="9043136" y="5950438"/>
            <a:ext cx="1945961" cy="1849632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8C0A783C-DE35-224C-ACD4-BD3A2049C161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9228548" y="5006939"/>
            <a:ext cx="1760549" cy="943499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468BF0B9-63FF-3643-8BD6-E0FE25FC2877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9228548" y="4935432"/>
            <a:ext cx="1814995" cy="2660258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25092BFF-D09B-E64B-B2A3-248E7BE5A308}"/>
              </a:ext>
            </a:extLst>
          </p:cNvPr>
          <p:cNvCxnSpPr>
            <a:cxnSpLocks/>
            <a:stCxn id="20" idx="3"/>
            <a:endCxn id="31" idx="1"/>
          </p:cNvCxnSpPr>
          <p:nvPr/>
        </p:nvCxnSpPr>
        <p:spPr>
          <a:xfrm flipV="1">
            <a:off x="9043136" y="7595690"/>
            <a:ext cx="2000407" cy="204380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9656D822-DDAC-4A4E-8656-F59FE785ED16}"/>
              </a:ext>
            </a:extLst>
          </p:cNvPr>
          <p:cNvCxnSpPr>
            <a:cxnSpLocks/>
            <a:stCxn id="30" idx="3"/>
            <a:endCxn id="13" idx="1"/>
          </p:cNvCxnSpPr>
          <p:nvPr/>
        </p:nvCxnSpPr>
        <p:spPr>
          <a:xfrm flipV="1">
            <a:off x="14510423" y="5816269"/>
            <a:ext cx="1892296" cy="134169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ADDED5F8-E833-E44F-82CE-20B710EEE9A7}"/>
              </a:ext>
            </a:extLst>
          </p:cNvPr>
          <p:cNvCxnSpPr>
            <a:cxnSpLocks/>
            <a:stCxn id="30" idx="3"/>
            <a:endCxn id="14" idx="1"/>
          </p:cNvCxnSpPr>
          <p:nvPr/>
        </p:nvCxnSpPr>
        <p:spPr>
          <a:xfrm>
            <a:off x="14510423" y="5950438"/>
            <a:ext cx="1946742" cy="1735478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4184659A-E5B7-9140-95D1-05FE4DF82791}"/>
              </a:ext>
            </a:extLst>
          </p:cNvPr>
          <p:cNvCxnSpPr>
            <a:cxnSpLocks/>
            <a:stCxn id="31" idx="3"/>
            <a:endCxn id="14" idx="1"/>
          </p:cNvCxnSpPr>
          <p:nvPr/>
        </p:nvCxnSpPr>
        <p:spPr>
          <a:xfrm>
            <a:off x="14564869" y="7595690"/>
            <a:ext cx="1892296" cy="90226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4A1AA487-1B4D-A748-9C0B-1E305E8D85FB}"/>
              </a:ext>
            </a:extLst>
          </p:cNvPr>
          <p:cNvCxnSpPr>
            <a:cxnSpLocks/>
            <a:stCxn id="31" idx="3"/>
            <a:endCxn id="13" idx="1"/>
          </p:cNvCxnSpPr>
          <p:nvPr/>
        </p:nvCxnSpPr>
        <p:spPr>
          <a:xfrm flipV="1">
            <a:off x="14564869" y="5816269"/>
            <a:ext cx="1837850" cy="1779421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700FC802-CB84-AC45-A232-36FE7A43639C}"/>
              </a:ext>
            </a:extLst>
          </p:cNvPr>
          <p:cNvCxnSpPr>
            <a:cxnSpLocks/>
            <a:stCxn id="13" idx="3"/>
            <a:endCxn id="17" idx="2"/>
          </p:cNvCxnSpPr>
          <p:nvPr/>
        </p:nvCxnSpPr>
        <p:spPr>
          <a:xfrm>
            <a:off x="19462081" y="5816269"/>
            <a:ext cx="1478873" cy="807975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A2C71811-CB0C-F047-BE55-F59DB73EA709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19516527" y="6743017"/>
            <a:ext cx="1369981" cy="942899"/>
          </a:xfrm>
          <a:prstGeom prst="straightConnector1">
            <a:avLst/>
          </a:prstGeom>
          <a:noFill/>
          <a:ln w="76200" cap="flat">
            <a:solidFill>
              <a:schemeClr val="accent4"/>
            </a:solidFill>
            <a:prstDash val="dash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7" name="圆角矩形 86">
            <a:extLst>
              <a:ext uri="{FF2B5EF4-FFF2-40B4-BE49-F238E27FC236}">
                <a16:creationId xmlns:a16="http://schemas.microsoft.com/office/drawing/2014/main" id="{DEE05D0B-ABC2-6747-B3FE-85856181DDDB}"/>
              </a:ext>
            </a:extLst>
          </p:cNvPr>
          <p:cNvSpPr/>
          <p:nvPr/>
        </p:nvSpPr>
        <p:spPr bwMode="auto">
          <a:xfrm>
            <a:off x="1536987" y="4245044"/>
            <a:ext cx="3748203" cy="124496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Service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</a:t>
            </a:r>
            <a:r>
              <a: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A</a:t>
            </a:r>
            <a:r>
              <a: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  </a:t>
            </a:r>
            <a:r>
              <a:rPr lang="zh-CN" altLang="en-US" b="0" dirty="0">
                <a:solidFill>
                  <a:srgbClr val="FF0000"/>
                </a:solidFill>
              </a:rPr>
              <a:t>②</a:t>
            </a:r>
            <a:endParaRPr kumimoji="1" lang="zh-CN" altLang="en-US" sz="2800" b="0" kern="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grpSp>
        <p:nvGrpSpPr>
          <p:cNvPr id="88" name="组合 47">
            <a:extLst>
              <a:ext uri="{FF2B5EF4-FFF2-40B4-BE49-F238E27FC236}">
                <a16:creationId xmlns:a16="http://schemas.microsoft.com/office/drawing/2014/main" id="{0FAFBF3F-F477-C542-86E0-E8CFA282000D}"/>
              </a:ext>
            </a:extLst>
          </p:cNvPr>
          <p:cNvGrpSpPr>
            <a:grpSpLocks/>
          </p:cNvGrpSpPr>
          <p:nvPr/>
        </p:nvGrpSpPr>
        <p:grpSpPr bwMode="auto">
          <a:xfrm>
            <a:off x="1674595" y="4986772"/>
            <a:ext cx="1401762" cy="1915698"/>
            <a:chOff x="8582016" y="2968216"/>
            <a:chExt cx="714937" cy="1250046"/>
          </a:xfrm>
        </p:grpSpPr>
        <p:sp>
          <p:nvSpPr>
            <p:cNvPr id="89" name="罐形 52">
              <a:extLst>
                <a:ext uri="{FF2B5EF4-FFF2-40B4-BE49-F238E27FC236}">
                  <a16:creationId xmlns:a16="http://schemas.microsoft.com/office/drawing/2014/main" id="{8A4B4DA2-DA08-4F4D-95B2-D7632CF684AB}"/>
                </a:ext>
              </a:extLst>
            </p:cNvPr>
            <p:cNvSpPr/>
            <p:nvPr/>
          </p:nvSpPr>
          <p:spPr>
            <a:xfrm>
              <a:off x="8675152" y="3567521"/>
              <a:ext cx="501934" cy="650741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70D2C580-671B-CF48-AFE8-679AE11B5D2C}"/>
                </a:ext>
              </a:extLst>
            </p:cNvPr>
            <p:cNvSpPr/>
            <p:nvPr/>
          </p:nvSpPr>
          <p:spPr>
            <a:xfrm>
              <a:off x="8582016" y="2968216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grpSp>
        <p:nvGrpSpPr>
          <p:cNvPr id="91" name="组合 48">
            <a:extLst>
              <a:ext uri="{FF2B5EF4-FFF2-40B4-BE49-F238E27FC236}">
                <a16:creationId xmlns:a16="http://schemas.microsoft.com/office/drawing/2014/main" id="{58CEEC05-F19B-834F-A608-13D39F8A243C}"/>
              </a:ext>
            </a:extLst>
          </p:cNvPr>
          <p:cNvGrpSpPr>
            <a:grpSpLocks/>
          </p:cNvGrpSpPr>
          <p:nvPr/>
        </p:nvGrpSpPr>
        <p:grpSpPr bwMode="auto">
          <a:xfrm>
            <a:off x="3118992" y="4985792"/>
            <a:ext cx="1401763" cy="1873305"/>
            <a:chOff x="8544238" y="2993609"/>
            <a:chExt cx="714937" cy="1222384"/>
          </a:xfrm>
        </p:grpSpPr>
        <p:sp>
          <p:nvSpPr>
            <p:cNvPr id="92" name="罐形 49">
              <a:extLst>
                <a:ext uri="{FF2B5EF4-FFF2-40B4-BE49-F238E27FC236}">
                  <a16:creationId xmlns:a16="http://schemas.microsoft.com/office/drawing/2014/main" id="{0FA122DB-4001-C540-953E-A904E2D3DC2B}"/>
                </a:ext>
              </a:extLst>
            </p:cNvPr>
            <p:cNvSpPr/>
            <p:nvPr/>
          </p:nvSpPr>
          <p:spPr>
            <a:xfrm>
              <a:off x="8597540" y="3564619"/>
              <a:ext cx="480036" cy="651374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DB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CE01A103-6543-B649-BBC0-EB0A245F65AA}"/>
                </a:ext>
              </a:extLst>
            </p:cNvPr>
            <p:cNvSpPr/>
            <p:nvPr/>
          </p:nvSpPr>
          <p:spPr>
            <a:xfrm>
              <a:off x="8544238" y="2993609"/>
              <a:ext cx="714937" cy="32837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94" name="下箭头 93">
              <a:extLst>
                <a:ext uri="{FF2B5EF4-FFF2-40B4-BE49-F238E27FC236}">
                  <a16:creationId xmlns:a16="http://schemas.microsoft.com/office/drawing/2014/main" id="{C8C0F4A5-82FD-8741-BA1A-834ED5FB0189}"/>
                </a:ext>
              </a:extLst>
            </p:cNvPr>
            <p:cNvSpPr/>
            <p:nvPr/>
          </p:nvSpPr>
          <p:spPr>
            <a:xfrm>
              <a:off x="8722512" y="3348655"/>
              <a:ext cx="225977" cy="294416"/>
            </a:xfrm>
            <a:prstGeom prst="downArrow">
              <a:avLst/>
            </a:prstGeom>
            <a:solidFill>
              <a:srgbClr val="FF0000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sp>
        <p:nvSpPr>
          <p:cNvPr id="95" name="矩形 94">
            <a:extLst>
              <a:ext uri="{FF2B5EF4-FFF2-40B4-BE49-F238E27FC236}">
                <a16:creationId xmlns:a16="http://schemas.microsoft.com/office/drawing/2014/main" id="{8677CCD8-13D6-7949-865D-47673743C550}"/>
              </a:ext>
            </a:extLst>
          </p:cNvPr>
          <p:cNvSpPr/>
          <p:nvPr/>
        </p:nvSpPr>
        <p:spPr bwMode="auto">
          <a:xfrm>
            <a:off x="4326543" y="4464215"/>
            <a:ext cx="967717" cy="501824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TM</a:t>
            </a:r>
            <a:endParaRPr kumimoji="1" lang="zh-CN" altLang="en-US" sz="2800" b="0" kern="0" dirty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96" name="下箭头 95">
            <a:extLst>
              <a:ext uri="{FF2B5EF4-FFF2-40B4-BE49-F238E27FC236}">
                <a16:creationId xmlns:a16="http://schemas.microsoft.com/office/drawing/2014/main" id="{D480802E-5FD2-F54C-B184-612626505765}"/>
              </a:ext>
            </a:extLst>
          </p:cNvPr>
          <p:cNvSpPr/>
          <p:nvPr/>
        </p:nvSpPr>
        <p:spPr bwMode="auto">
          <a:xfrm>
            <a:off x="2096950" y="5516136"/>
            <a:ext cx="443069" cy="451193"/>
          </a:xfrm>
          <a:prstGeom prst="downArrow">
            <a:avLst/>
          </a:prstGeom>
          <a:solidFill>
            <a:srgbClr val="FF0000"/>
          </a:solidFill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2800" b="0" kern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cxnSp>
        <p:nvCxnSpPr>
          <p:cNvPr id="97" name="直线箭头连接符 96">
            <a:extLst>
              <a:ext uri="{FF2B5EF4-FFF2-40B4-BE49-F238E27FC236}">
                <a16:creationId xmlns:a16="http://schemas.microsoft.com/office/drawing/2014/main" id="{F2A7BFFC-C45B-FF4F-9E01-2329C624D507}"/>
              </a:ext>
            </a:extLst>
          </p:cNvPr>
          <p:cNvCxnSpPr>
            <a:cxnSpLocks/>
          </p:cNvCxnSpPr>
          <p:nvPr/>
        </p:nvCxnSpPr>
        <p:spPr>
          <a:xfrm>
            <a:off x="4775176" y="5466148"/>
            <a:ext cx="0" cy="1748318"/>
          </a:xfrm>
          <a:prstGeom prst="straightConnector1">
            <a:avLst/>
          </a:prstGeom>
          <a:noFill/>
          <a:ln w="76200" cap="flat">
            <a:solidFill>
              <a:schemeClr val="accent2">
                <a:lumMod val="75000"/>
              </a:schemeClr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9" name="直线箭头连接符 98">
            <a:extLst>
              <a:ext uri="{FF2B5EF4-FFF2-40B4-BE49-F238E27FC236}">
                <a16:creationId xmlns:a16="http://schemas.microsoft.com/office/drawing/2014/main" id="{92656A36-A1EF-6549-B2D1-12DBE1F51F51}"/>
              </a:ext>
            </a:extLst>
          </p:cNvPr>
          <p:cNvCxnSpPr>
            <a:cxnSpLocks/>
          </p:cNvCxnSpPr>
          <p:nvPr/>
        </p:nvCxnSpPr>
        <p:spPr bwMode="auto">
          <a:xfrm flipH="1">
            <a:off x="4752285" y="5426063"/>
            <a:ext cx="1280274" cy="1704201"/>
          </a:xfrm>
          <a:prstGeom prst="straightConnector1">
            <a:avLst/>
          </a:prstGeom>
          <a:solidFill>
            <a:srgbClr val="232323"/>
          </a:solidFill>
          <a:ln w="76200" cap="flat" cmpd="sng" algn="ctr">
            <a:solidFill>
              <a:schemeClr val="accent1"/>
            </a:solidFill>
            <a:prstDash val="dash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2" name="直线箭头连接符 101">
            <a:extLst>
              <a:ext uri="{FF2B5EF4-FFF2-40B4-BE49-F238E27FC236}">
                <a16:creationId xmlns:a16="http://schemas.microsoft.com/office/drawing/2014/main" id="{D30B8AC9-9DA1-1949-BA06-323FAFCD8DFD}"/>
              </a:ext>
            </a:extLst>
          </p:cNvPr>
          <p:cNvCxnSpPr>
            <a:cxnSpLocks/>
          </p:cNvCxnSpPr>
          <p:nvPr/>
        </p:nvCxnSpPr>
        <p:spPr bwMode="auto">
          <a:xfrm>
            <a:off x="4753465" y="5529900"/>
            <a:ext cx="1333540" cy="1647379"/>
          </a:xfrm>
          <a:prstGeom prst="straightConnector1">
            <a:avLst/>
          </a:prstGeom>
          <a:solidFill>
            <a:srgbClr val="232323"/>
          </a:solidFill>
          <a:ln w="76200" cap="flat" cmpd="sng" algn="ctr">
            <a:solidFill>
              <a:schemeClr val="accent1"/>
            </a:solidFill>
            <a:prstDash val="dash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9" name="肘形连接符 108">
            <a:extLst>
              <a:ext uri="{FF2B5EF4-FFF2-40B4-BE49-F238E27FC236}">
                <a16:creationId xmlns:a16="http://schemas.microsoft.com/office/drawing/2014/main" id="{894ED2D6-56C7-6740-AC7A-68A4EDEC19AE}"/>
              </a:ext>
            </a:extLst>
          </p:cNvPr>
          <p:cNvCxnSpPr/>
          <p:nvPr/>
        </p:nvCxnSpPr>
        <p:spPr bwMode="auto">
          <a:xfrm>
            <a:off x="9239672" y="4942302"/>
            <a:ext cx="7163047" cy="910596"/>
          </a:xfrm>
          <a:prstGeom prst="bentConnector3">
            <a:avLst>
              <a:gd name="adj1" fmla="val 83579"/>
            </a:avLst>
          </a:prstGeom>
          <a:solidFill>
            <a:srgbClr val="232323"/>
          </a:solidFill>
          <a:ln w="76200" cap="flat" cmpd="sng" algn="ctr">
            <a:solidFill>
              <a:srgbClr val="0070C0"/>
            </a:solidFill>
            <a:prstDash val="dash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487" name="肘形连接符 20486">
            <a:extLst>
              <a:ext uri="{FF2B5EF4-FFF2-40B4-BE49-F238E27FC236}">
                <a16:creationId xmlns:a16="http://schemas.microsoft.com/office/drawing/2014/main" id="{3F45EEC9-1568-5641-A963-A80D3A5112FA}"/>
              </a:ext>
            </a:extLst>
          </p:cNvPr>
          <p:cNvCxnSpPr>
            <a:cxnSpLocks/>
            <a:endCxn id="14" idx="1"/>
          </p:cNvCxnSpPr>
          <p:nvPr/>
        </p:nvCxnSpPr>
        <p:spPr bwMode="auto">
          <a:xfrm flipV="1">
            <a:off x="9056636" y="7685916"/>
            <a:ext cx="7400529" cy="755242"/>
          </a:xfrm>
          <a:prstGeom prst="bentConnector3">
            <a:avLst>
              <a:gd name="adj1" fmla="val 83039"/>
            </a:avLst>
          </a:prstGeom>
          <a:solidFill>
            <a:srgbClr val="232323"/>
          </a:solidFill>
          <a:ln w="76200" cap="flat" cmpd="sng" algn="ctr">
            <a:solidFill>
              <a:srgbClr val="0070C0"/>
            </a:solidFill>
            <a:prstDash val="dash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496" name="直线箭头连接符 20495">
            <a:extLst>
              <a:ext uri="{FF2B5EF4-FFF2-40B4-BE49-F238E27FC236}">
                <a16:creationId xmlns:a16="http://schemas.microsoft.com/office/drawing/2014/main" id="{D7B61774-9755-F045-8923-43C937984B45}"/>
              </a:ext>
            </a:extLst>
          </p:cNvPr>
          <p:cNvCxnSpPr/>
          <p:nvPr/>
        </p:nvCxnSpPr>
        <p:spPr bwMode="auto">
          <a:xfrm>
            <a:off x="2169204" y="11394504"/>
            <a:ext cx="2583081" cy="0"/>
          </a:xfrm>
          <a:prstGeom prst="straightConnector1">
            <a:avLst/>
          </a:prstGeom>
          <a:solidFill>
            <a:srgbClr val="232323"/>
          </a:solidFill>
          <a:ln w="76200" cap="flat" cmpd="sng" algn="ctr">
            <a:solidFill>
              <a:srgbClr val="0070C0"/>
            </a:solidFill>
            <a:prstDash val="dash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497" name="文本框 20496">
            <a:extLst>
              <a:ext uri="{FF2B5EF4-FFF2-40B4-BE49-F238E27FC236}">
                <a16:creationId xmlns:a16="http://schemas.microsoft.com/office/drawing/2014/main" id="{261CDA6D-44B1-9A46-8EE9-BAF6DD42D074}"/>
              </a:ext>
            </a:extLst>
          </p:cNvPr>
          <p:cNvSpPr txBox="1"/>
          <p:nvPr/>
        </p:nvSpPr>
        <p:spPr>
          <a:xfrm>
            <a:off x="5024144" y="11156908"/>
            <a:ext cx="3112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业务侧网络异常</a:t>
            </a:r>
          </a:p>
        </p:txBody>
      </p:sp>
      <p:sp>
        <p:nvSpPr>
          <p:cNvPr id="146" name="矩形 145">
            <a:extLst>
              <a:ext uri="{FF2B5EF4-FFF2-40B4-BE49-F238E27FC236}">
                <a16:creationId xmlns:a16="http://schemas.microsoft.com/office/drawing/2014/main" id="{0BE45288-46FA-DA4F-BD2B-349D1850B907}"/>
              </a:ext>
            </a:extLst>
          </p:cNvPr>
          <p:cNvSpPr/>
          <p:nvPr/>
        </p:nvSpPr>
        <p:spPr bwMode="auto">
          <a:xfrm>
            <a:off x="16477454" y="9018240"/>
            <a:ext cx="3059362" cy="1354355"/>
          </a:xfrm>
          <a:prstGeom prst="rect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TC </a:t>
            </a:r>
            <a:r>
              <a:rPr lang="zh-CN" altLang="en-US" sz="2800" b="0" dirty="0">
                <a:solidFill>
                  <a:srgbClr val="7030A0"/>
                </a:solidFill>
              </a:rPr>
              <a:t>④</a:t>
            </a:r>
            <a:endParaRPr kumimoji="1" lang="zh-CN" altLang="en-US" sz="2800" b="0" kern="0" dirty="0">
              <a:solidFill>
                <a:prstClr val="white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" charset="0"/>
            </a:endParaRPr>
          </a:p>
        </p:txBody>
      </p:sp>
      <p:sp>
        <p:nvSpPr>
          <p:cNvPr id="20498" name="矩形 20497">
            <a:extLst>
              <a:ext uri="{FF2B5EF4-FFF2-40B4-BE49-F238E27FC236}">
                <a16:creationId xmlns:a16="http://schemas.microsoft.com/office/drawing/2014/main" id="{0950D649-6E69-7E42-9002-17C6F691F6C0}"/>
              </a:ext>
            </a:extLst>
          </p:cNvPr>
          <p:cNvSpPr/>
          <p:nvPr/>
        </p:nvSpPr>
        <p:spPr>
          <a:xfrm>
            <a:off x="4197589" y="12027514"/>
            <a:ext cx="6463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rgbClr val="FF0000"/>
                </a:solidFill>
                <a:latin typeface="zuoyeFont_mathFont"/>
              </a:rPr>
              <a:t>②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1A0C7950-A828-5A44-B95C-52AE5337C1DB}"/>
              </a:ext>
            </a:extLst>
          </p:cNvPr>
          <p:cNvSpPr txBox="1"/>
          <p:nvPr/>
        </p:nvSpPr>
        <p:spPr>
          <a:xfrm>
            <a:off x="5052644" y="12027514"/>
            <a:ext cx="31124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客户端宕机</a:t>
            </a:r>
          </a:p>
        </p:txBody>
      </p:sp>
      <p:sp>
        <p:nvSpPr>
          <p:cNvPr id="20499" name="矩形 20498">
            <a:extLst>
              <a:ext uri="{FF2B5EF4-FFF2-40B4-BE49-F238E27FC236}">
                <a16:creationId xmlns:a16="http://schemas.microsoft.com/office/drawing/2014/main" id="{6424DE02-BCD2-4341-BA6E-8E6DBD8F7717}"/>
              </a:ext>
            </a:extLst>
          </p:cNvPr>
          <p:cNvSpPr/>
          <p:nvPr/>
        </p:nvSpPr>
        <p:spPr>
          <a:xfrm>
            <a:off x="10137803" y="11156908"/>
            <a:ext cx="6463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accent2"/>
                </a:solidFill>
                <a:latin typeface="zuoyeFont_mathFont"/>
              </a:rPr>
              <a:t>③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643D8CBC-EF26-3344-AD7D-F9E86556B9E4}"/>
              </a:ext>
            </a:extLst>
          </p:cNvPr>
          <p:cNvSpPr txBox="1"/>
          <p:nvPr/>
        </p:nvSpPr>
        <p:spPr>
          <a:xfrm>
            <a:off x="11193544" y="11156908"/>
            <a:ext cx="38067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0" dirty="0" err="1">
                <a:solidFill>
                  <a:schemeClr val="bg1"/>
                </a:solidFill>
              </a:rPr>
              <a:t>Seata</a:t>
            </a:r>
            <a:r>
              <a:rPr kumimoji="1" lang="en-US" altLang="zh-CN" b="0" dirty="0">
                <a:solidFill>
                  <a:schemeClr val="bg1"/>
                </a:solidFill>
              </a:rPr>
              <a:t>-server</a:t>
            </a:r>
            <a:r>
              <a:rPr kumimoji="1" lang="zh-CN" altLang="en-US" dirty="0">
                <a:solidFill>
                  <a:schemeClr val="bg1"/>
                </a:solidFill>
              </a:rPr>
              <a:t> 宕机</a:t>
            </a:r>
          </a:p>
        </p:txBody>
      </p:sp>
      <p:sp>
        <p:nvSpPr>
          <p:cNvPr id="152" name="矩形 151">
            <a:extLst>
              <a:ext uri="{FF2B5EF4-FFF2-40B4-BE49-F238E27FC236}">
                <a16:creationId xmlns:a16="http://schemas.microsoft.com/office/drawing/2014/main" id="{20F053BD-38A3-4F4F-91FE-9BFA02AE7F7C}"/>
              </a:ext>
            </a:extLst>
          </p:cNvPr>
          <p:cNvSpPr/>
          <p:nvPr/>
        </p:nvSpPr>
        <p:spPr>
          <a:xfrm>
            <a:off x="10137803" y="12027514"/>
            <a:ext cx="64633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rgbClr val="7030A0"/>
                </a:solidFill>
              </a:rPr>
              <a:t>④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BA2AD30F-65C2-7D45-ACD5-E0BCB23672D5}"/>
              </a:ext>
            </a:extLst>
          </p:cNvPr>
          <p:cNvSpPr txBox="1"/>
          <p:nvPr/>
        </p:nvSpPr>
        <p:spPr>
          <a:xfrm>
            <a:off x="11200170" y="12027514"/>
            <a:ext cx="38067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0" dirty="0" err="1">
                <a:solidFill>
                  <a:schemeClr val="bg1"/>
                </a:solidFill>
              </a:rPr>
              <a:t>Seata</a:t>
            </a:r>
            <a:r>
              <a:rPr kumimoji="1" lang="en-US" altLang="zh-CN" b="0" dirty="0">
                <a:solidFill>
                  <a:schemeClr val="bg1"/>
                </a:solidFill>
              </a:rPr>
              <a:t>-server</a:t>
            </a:r>
            <a:r>
              <a:rPr kumimoji="1" lang="zh-CN" altLang="en-US" dirty="0">
                <a:solidFill>
                  <a:schemeClr val="bg1"/>
                </a:solidFill>
              </a:rPr>
              <a:t> 扩缩容</a:t>
            </a:r>
          </a:p>
        </p:txBody>
      </p:sp>
      <p:cxnSp>
        <p:nvCxnSpPr>
          <p:cNvPr id="20501" name="直线箭头连接符 20500">
            <a:extLst>
              <a:ext uri="{FF2B5EF4-FFF2-40B4-BE49-F238E27FC236}">
                <a16:creationId xmlns:a16="http://schemas.microsoft.com/office/drawing/2014/main" id="{EA4C8C68-2C5B-1943-A74A-7A7EC03997A9}"/>
              </a:ext>
            </a:extLst>
          </p:cNvPr>
          <p:cNvCxnSpPr>
            <a:stCxn id="17" idx="2"/>
            <a:endCxn id="146" idx="3"/>
          </p:cNvCxnSpPr>
          <p:nvPr/>
        </p:nvCxnSpPr>
        <p:spPr bwMode="auto">
          <a:xfrm flipH="1">
            <a:off x="19536816" y="6624244"/>
            <a:ext cx="1404138" cy="3071174"/>
          </a:xfrm>
          <a:prstGeom prst="straightConnector1">
            <a:avLst/>
          </a:prstGeom>
          <a:solidFill>
            <a:srgbClr val="232323"/>
          </a:soli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027807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BEE06-EAEF-5649-9A2A-DB0DFC1D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816" y="3617640"/>
            <a:ext cx="20593720" cy="200660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algn="ctr" eaLnBrk="1"/>
            <a:r>
              <a:rPr lang="en-US" altLang="zh-CN" sz="8000" b="1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What’s New in </a:t>
            </a:r>
            <a:r>
              <a:rPr lang="en-US" altLang="zh-CN" sz="8000" b="1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Seata</a:t>
            </a:r>
            <a:r>
              <a:rPr lang="en-US" altLang="zh-CN" sz="8000" b="1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 0.9.0</a:t>
            </a:r>
            <a:endParaRPr lang="zh-CN" altLang="en-US" sz="8000" b="1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Helvetica Neue" panose="02000503000000020004" pitchFamily="2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1B38B68-610C-304F-85FA-91B47972D902}"/>
              </a:ext>
            </a:extLst>
          </p:cNvPr>
          <p:cNvSpPr txBox="1"/>
          <p:nvPr/>
        </p:nvSpPr>
        <p:spPr>
          <a:xfrm>
            <a:off x="9527704" y="7074024"/>
            <a:ext cx="10225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kumimoji="1" lang="en-US" altLang="zh-CN" sz="4000" dirty="0">
                <a:solidFill>
                  <a:schemeClr val="bg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Saga</a:t>
            </a:r>
            <a:r>
              <a:rPr kumimoji="1" lang="zh-CN" altLang="en-US" sz="4000" dirty="0">
                <a:solidFill>
                  <a:schemeClr val="bg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状态机事务模式</a:t>
            </a:r>
            <a:endParaRPr kumimoji="1" lang="en-US" altLang="zh-CN" sz="4000" dirty="0">
              <a:solidFill>
                <a:schemeClr val="bg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868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1">
            <a:extLst>
              <a:ext uri="{FF2B5EF4-FFF2-40B4-BE49-F238E27FC236}">
                <a16:creationId xmlns:a16="http://schemas.microsoft.com/office/drawing/2014/main" id="{0C03D82C-2B87-1143-AFDB-2758BB5AFE1C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Saga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531" name="Rectangle 72">
            <a:extLst>
              <a:ext uri="{FF2B5EF4-FFF2-40B4-BE49-F238E27FC236}">
                <a16:creationId xmlns:a16="http://schemas.microsoft.com/office/drawing/2014/main" id="{92769853-658B-1E43-9985-9117C9EC0B76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rgbClr val="FF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40" name="Rounded Rectangle 2">
            <a:extLst>
              <a:ext uri="{FF2B5EF4-FFF2-40B4-BE49-F238E27FC236}">
                <a16:creationId xmlns:a16="http://schemas.microsoft.com/office/drawing/2014/main" id="{3A1A23C9-6A54-4644-A4B6-377E54C0D017}"/>
              </a:ext>
            </a:extLst>
          </p:cNvPr>
          <p:cNvSpPr/>
          <p:nvPr/>
        </p:nvSpPr>
        <p:spPr>
          <a:xfrm>
            <a:off x="11406732" y="4570995"/>
            <a:ext cx="2666473" cy="1242915"/>
          </a:xfrm>
          <a:prstGeom prst="roundRect">
            <a:avLst/>
          </a:prstGeom>
          <a:solidFill>
            <a:srgbClr val="7EAA55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marL="0" marR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StateA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1" name="Rounded Rectangle 49">
            <a:extLst>
              <a:ext uri="{FF2B5EF4-FFF2-40B4-BE49-F238E27FC236}">
                <a16:creationId xmlns:a16="http://schemas.microsoft.com/office/drawing/2014/main" id="{967BCE98-3502-0F41-B3A8-B5F841BF4FC7}"/>
              </a:ext>
            </a:extLst>
          </p:cNvPr>
          <p:cNvSpPr/>
          <p:nvPr/>
        </p:nvSpPr>
        <p:spPr>
          <a:xfrm>
            <a:off x="11406732" y="7027232"/>
            <a:ext cx="2666473" cy="1242915"/>
          </a:xfrm>
          <a:prstGeom prst="roundRect">
            <a:avLst/>
          </a:prstGeom>
          <a:solidFill>
            <a:srgbClr val="7EAA55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StateB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2" name="Rounded Rectangle 50">
            <a:extLst>
              <a:ext uri="{FF2B5EF4-FFF2-40B4-BE49-F238E27FC236}">
                <a16:creationId xmlns:a16="http://schemas.microsoft.com/office/drawing/2014/main" id="{74698467-08F3-6748-9E47-45A274255D2E}"/>
              </a:ext>
            </a:extLst>
          </p:cNvPr>
          <p:cNvSpPr/>
          <p:nvPr/>
        </p:nvSpPr>
        <p:spPr>
          <a:xfrm>
            <a:off x="11406732" y="9098757"/>
            <a:ext cx="2666473" cy="1242915"/>
          </a:xfrm>
          <a:prstGeom prst="roundRect">
            <a:avLst/>
          </a:prstGeom>
          <a:solidFill>
            <a:srgbClr val="7EAA55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StateC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3" name="Can 4">
            <a:extLst>
              <a:ext uri="{FF2B5EF4-FFF2-40B4-BE49-F238E27FC236}">
                <a16:creationId xmlns:a16="http://schemas.microsoft.com/office/drawing/2014/main" id="{3BE4C3AD-05F6-BA42-93C9-E1DBBD2A4D0D}"/>
              </a:ext>
            </a:extLst>
          </p:cNvPr>
          <p:cNvSpPr/>
          <p:nvPr/>
        </p:nvSpPr>
        <p:spPr>
          <a:xfrm>
            <a:off x="1856504" y="6694308"/>
            <a:ext cx="2057125" cy="1183730"/>
          </a:xfrm>
          <a:prstGeom prst="can">
            <a:avLst>
              <a:gd name="adj" fmla="val 41667"/>
            </a:avLst>
          </a:prstGeom>
          <a:solidFill>
            <a:srgbClr val="FF6600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Local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DB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4" name="Cloud 5">
            <a:extLst>
              <a:ext uri="{FF2B5EF4-FFF2-40B4-BE49-F238E27FC236}">
                <a16:creationId xmlns:a16="http://schemas.microsoft.com/office/drawing/2014/main" id="{8CB86464-3D0A-944D-B1D5-12A8DA556EAC}"/>
              </a:ext>
            </a:extLst>
          </p:cNvPr>
          <p:cNvSpPr/>
          <p:nvPr/>
        </p:nvSpPr>
        <p:spPr>
          <a:xfrm>
            <a:off x="18730241" y="5799113"/>
            <a:ext cx="4262959" cy="1790390"/>
          </a:xfrm>
          <a:prstGeom prst="cloud">
            <a:avLst/>
          </a:prstGeom>
          <a:solidFill>
            <a:schemeClr val="accent1">
              <a:lumOff val="13529"/>
            </a:schemeClr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Seata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Server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45" name="Straight Arrow Connector 25">
            <a:extLst>
              <a:ext uri="{FF2B5EF4-FFF2-40B4-BE49-F238E27FC236}">
                <a16:creationId xmlns:a16="http://schemas.microsoft.com/office/drawing/2014/main" id="{F5840DDC-AC1D-3A43-9B13-A00EEBBC1FCB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12739969" y="3189980"/>
            <a:ext cx="0" cy="1381015"/>
          </a:xfrm>
          <a:prstGeom prst="straightConnector1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55">
            <a:extLst>
              <a:ext uri="{FF2B5EF4-FFF2-40B4-BE49-F238E27FC236}">
                <a16:creationId xmlns:a16="http://schemas.microsoft.com/office/drawing/2014/main" id="{33440578-26C7-574C-A260-36E0A3C80605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>
            <a:off x="12739969" y="5813910"/>
            <a:ext cx="0" cy="1213323"/>
          </a:xfrm>
          <a:prstGeom prst="straightConnector1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58">
            <a:extLst>
              <a:ext uri="{FF2B5EF4-FFF2-40B4-BE49-F238E27FC236}">
                <a16:creationId xmlns:a16="http://schemas.microsoft.com/office/drawing/2014/main" id="{44CE51BE-9EE0-AF4B-B87E-8C86F5E7289D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12739969" y="8270147"/>
            <a:ext cx="0" cy="828609"/>
          </a:xfrm>
          <a:prstGeom prst="straightConnector1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Oval 64">
            <a:extLst>
              <a:ext uri="{FF2B5EF4-FFF2-40B4-BE49-F238E27FC236}">
                <a16:creationId xmlns:a16="http://schemas.microsoft.com/office/drawing/2014/main" id="{A383E69C-295E-434F-9F8D-6663D7E88485}"/>
              </a:ext>
            </a:extLst>
          </p:cNvPr>
          <p:cNvSpPr/>
          <p:nvPr/>
        </p:nvSpPr>
        <p:spPr>
          <a:xfrm>
            <a:off x="11945776" y="11170281"/>
            <a:ext cx="1566743" cy="1592375"/>
          </a:xfrm>
          <a:prstGeom prst="ellipse">
            <a:avLst/>
          </a:prstGeom>
          <a:solidFill>
            <a:srgbClr val="FFC000"/>
          </a:solidFill>
          <a:ln w="111125" cap="flat" cmpd="dbl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b="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 Medium"/>
              </a:rPr>
              <a:t>End</a:t>
            </a:r>
            <a:endParaRPr lang="en-US" sz="3200" b="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49" name="Straight Arrow Connector 65">
            <a:extLst>
              <a:ext uri="{FF2B5EF4-FFF2-40B4-BE49-F238E27FC236}">
                <a16:creationId xmlns:a16="http://schemas.microsoft.com/office/drawing/2014/main" id="{87677A09-8651-C74F-AD42-D0C18E268476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12739969" y="10341672"/>
            <a:ext cx="0" cy="828609"/>
          </a:xfrm>
          <a:prstGeom prst="straightConnector1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Elbow Connector 69">
            <a:extLst>
              <a:ext uri="{FF2B5EF4-FFF2-40B4-BE49-F238E27FC236}">
                <a16:creationId xmlns:a16="http://schemas.microsoft.com/office/drawing/2014/main" id="{C35FD310-D8CF-2C4B-BC74-F6E1755D7857}"/>
              </a:ext>
            </a:extLst>
          </p:cNvPr>
          <p:cNvCxnSpPr>
            <a:cxnSpLocks/>
            <a:endCxn id="44" idx="3"/>
          </p:cNvCxnSpPr>
          <p:nvPr/>
        </p:nvCxnSpPr>
        <p:spPr>
          <a:xfrm>
            <a:off x="12748952" y="3344646"/>
            <a:ext cx="8112769" cy="2556834"/>
          </a:xfrm>
          <a:prstGeom prst="bentConnector2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Elbow Connector 71">
            <a:extLst>
              <a:ext uri="{FF2B5EF4-FFF2-40B4-BE49-F238E27FC236}">
                <a16:creationId xmlns:a16="http://schemas.microsoft.com/office/drawing/2014/main" id="{36868A48-38C3-8444-8BE6-E6371705FF10}"/>
              </a:ext>
            </a:extLst>
          </p:cNvPr>
          <p:cNvCxnSpPr>
            <a:cxnSpLocks/>
          </p:cNvCxnSpPr>
          <p:nvPr/>
        </p:nvCxnSpPr>
        <p:spPr>
          <a:xfrm>
            <a:off x="12739968" y="4182560"/>
            <a:ext cx="7372273" cy="1718920"/>
          </a:xfrm>
          <a:prstGeom prst="bentConnector3">
            <a:avLst>
              <a:gd name="adj1" fmla="val 99971"/>
            </a:avLst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Elbow Connector 78">
            <a:extLst>
              <a:ext uri="{FF2B5EF4-FFF2-40B4-BE49-F238E27FC236}">
                <a16:creationId xmlns:a16="http://schemas.microsoft.com/office/drawing/2014/main" id="{B03926D8-DE03-3347-A64E-8257FD6A8194}"/>
              </a:ext>
            </a:extLst>
          </p:cNvPr>
          <p:cNvCxnSpPr>
            <a:cxnSpLocks/>
            <a:endCxn id="43" idx="1"/>
          </p:cNvCxnSpPr>
          <p:nvPr/>
        </p:nvCxnSpPr>
        <p:spPr>
          <a:xfrm rot="10800000" flipV="1">
            <a:off x="2885066" y="3545096"/>
            <a:ext cx="9854902" cy="3149212"/>
          </a:xfrm>
          <a:prstGeom prst="bentConnector2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Elbow Connector 84">
            <a:extLst>
              <a:ext uri="{FF2B5EF4-FFF2-40B4-BE49-F238E27FC236}">
                <a16:creationId xmlns:a16="http://schemas.microsoft.com/office/drawing/2014/main" id="{8B26502D-A092-FA4B-99A8-2B939C4C71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42316" y="4315731"/>
            <a:ext cx="9497653" cy="2378577"/>
          </a:xfrm>
          <a:prstGeom prst="bentConnector3">
            <a:avLst>
              <a:gd name="adj1" fmla="val 99842"/>
            </a:avLst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Elbow Connector 88">
            <a:extLst>
              <a:ext uri="{FF2B5EF4-FFF2-40B4-BE49-F238E27FC236}">
                <a16:creationId xmlns:a16="http://schemas.microsoft.com/office/drawing/2014/main" id="{76F62C52-BC45-2E43-9611-FE484A1DC0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3663656" y="6019853"/>
            <a:ext cx="9076314" cy="718239"/>
          </a:xfrm>
          <a:prstGeom prst="bentConnector3">
            <a:avLst>
              <a:gd name="adj1" fmla="val 99972"/>
            </a:avLst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Elbow Connector 95">
            <a:extLst>
              <a:ext uri="{FF2B5EF4-FFF2-40B4-BE49-F238E27FC236}">
                <a16:creationId xmlns:a16="http://schemas.microsoft.com/office/drawing/2014/main" id="{80554C2E-D86D-2441-85C3-B9DD63FE5D7B}"/>
              </a:ext>
            </a:extLst>
          </p:cNvPr>
          <p:cNvCxnSpPr>
            <a:cxnSpLocks/>
            <a:endCxn id="43" idx="3"/>
          </p:cNvCxnSpPr>
          <p:nvPr/>
        </p:nvCxnSpPr>
        <p:spPr>
          <a:xfrm rot="10800000">
            <a:off x="2885067" y="7878038"/>
            <a:ext cx="9854901" cy="2729972"/>
          </a:xfrm>
          <a:prstGeom prst="bentConnector2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Elbow Connector 97">
            <a:extLst>
              <a:ext uri="{FF2B5EF4-FFF2-40B4-BE49-F238E27FC236}">
                <a16:creationId xmlns:a16="http://schemas.microsoft.com/office/drawing/2014/main" id="{23A2A473-1791-7B49-8F2E-1A0584995C45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12764608" y="7587597"/>
            <a:ext cx="8097113" cy="3306629"/>
          </a:xfrm>
          <a:prstGeom prst="bentConnector2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Arc 102">
            <a:extLst>
              <a:ext uri="{FF2B5EF4-FFF2-40B4-BE49-F238E27FC236}">
                <a16:creationId xmlns:a16="http://schemas.microsoft.com/office/drawing/2014/main" id="{78E5A2D0-AC81-EB42-8554-8B3F7DB64ADD}"/>
              </a:ext>
            </a:extLst>
          </p:cNvPr>
          <p:cNvSpPr/>
          <p:nvPr/>
        </p:nvSpPr>
        <p:spPr>
          <a:xfrm rot="11558497" flipV="1">
            <a:off x="7604148" y="5227568"/>
            <a:ext cx="7152414" cy="3836883"/>
          </a:xfrm>
          <a:prstGeom prst="arc">
            <a:avLst>
              <a:gd name="adj1" fmla="val 16763015"/>
              <a:gd name="adj2" fmla="val 21590103"/>
            </a:avLst>
          </a:prstGeom>
          <a:noFill/>
          <a:ln w="60325" cap="flat">
            <a:solidFill>
              <a:schemeClr val="bg1"/>
            </a:solidFill>
            <a:prstDash val="sysDash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solidFill>
                  <a:sysClr val="windowText" lastClr="000000"/>
                </a:solidFill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8" name="Arc 103">
            <a:extLst>
              <a:ext uri="{FF2B5EF4-FFF2-40B4-BE49-F238E27FC236}">
                <a16:creationId xmlns:a16="http://schemas.microsoft.com/office/drawing/2014/main" id="{E8030F34-BAC9-4042-9AF0-191C239871D0}"/>
              </a:ext>
            </a:extLst>
          </p:cNvPr>
          <p:cNvSpPr/>
          <p:nvPr/>
        </p:nvSpPr>
        <p:spPr>
          <a:xfrm rot="4840769" flipV="1">
            <a:off x="8114357" y="4430525"/>
            <a:ext cx="4922202" cy="5939448"/>
          </a:xfrm>
          <a:prstGeom prst="arc">
            <a:avLst>
              <a:gd name="adj1" fmla="val 16763015"/>
              <a:gd name="adj2" fmla="val 194133"/>
            </a:avLst>
          </a:prstGeom>
          <a:noFill/>
          <a:ln w="60325" cap="flat">
            <a:solidFill>
              <a:schemeClr val="bg1"/>
            </a:solidFill>
            <a:prstDash val="sysDash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solidFill>
                  <a:sysClr val="windowText" lastClr="000000"/>
                </a:solidFill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9" name="Arc 104">
            <a:extLst>
              <a:ext uri="{FF2B5EF4-FFF2-40B4-BE49-F238E27FC236}">
                <a16:creationId xmlns:a16="http://schemas.microsoft.com/office/drawing/2014/main" id="{EF87FEC0-2669-A848-A257-736112EE16D7}"/>
              </a:ext>
            </a:extLst>
          </p:cNvPr>
          <p:cNvSpPr/>
          <p:nvPr/>
        </p:nvSpPr>
        <p:spPr>
          <a:xfrm rot="4214147" flipV="1">
            <a:off x="8948193" y="5487970"/>
            <a:ext cx="2225263" cy="3391452"/>
          </a:xfrm>
          <a:prstGeom prst="arc">
            <a:avLst>
              <a:gd name="adj1" fmla="val 16763015"/>
              <a:gd name="adj2" fmla="val 1175789"/>
            </a:avLst>
          </a:prstGeom>
          <a:noFill/>
          <a:ln w="60325" cap="flat">
            <a:solidFill>
              <a:schemeClr val="bg1"/>
            </a:solidFill>
            <a:prstDash val="sysDash"/>
            <a:miter lim="400000"/>
            <a:headEnd type="triangle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solidFill>
                  <a:sysClr val="windowText" lastClr="000000"/>
                </a:solidFill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60" name="Arc 105">
            <a:extLst>
              <a:ext uri="{FF2B5EF4-FFF2-40B4-BE49-F238E27FC236}">
                <a16:creationId xmlns:a16="http://schemas.microsoft.com/office/drawing/2014/main" id="{44FF2077-6C66-AB41-91E8-DE1F6C6FD11C}"/>
              </a:ext>
            </a:extLst>
          </p:cNvPr>
          <p:cNvSpPr/>
          <p:nvPr/>
        </p:nvSpPr>
        <p:spPr>
          <a:xfrm rot="15352150" flipV="1">
            <a:off x="8296990" y="6193652"/>
            <a:ext cx="2225263" cy="3391452"/>
          </a:xfrm>
          <a:prstGeom prst="arc">
            <a:avLst>
              <a:gd name="adj1" fmla="val 16763015"/>
              <a:gd name="adj2" fmla="val 1175789"/>
            </a:avLst>
          </a:prstGeom>
          <a:noFill/>
          <a:ln w="60325" cap="flat">
            <a:solidFill>
              <a:schemeClr val="bg1"/>
            </a:solidFill>
            <a:prstDash val="sysDash"/>
            <a:miter lim="400000"/>
            <a:headEnd type="triangle"/>
            <a:tailEnd type="non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solidFill>
                  <a:sysClr val="windowText" lastClr="000000"/>
                </a:solidFill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61" name="TextBox 106">
            <a:extLst>
              <a:ext uri="{FF2B5EF4-FFF2-40B4-BE49-F238E27FC236}">
                <a16:creationId xmlns:a16="http://schemas.microsoft.com/office/drawing/2014/main" id="{A1898BD5-A36E-764A-9FD8-4F3A6102737E}"/>
              </a:ext>
            </a:extLst>
          </p:cNvPr>
          <p:cNvSpPr txBox="1"/>
          <p:nvPr/>
        </p:nvSpPr>
        <p:spPr>
          <a:xfrm>
            <a:off x="13222695" y="2765000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1.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Begin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transaction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(return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xid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)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3" name="TextBox 108">
            <a:extLst>
              <a:ext uri="{FF2B5EF4-FFF2-40B4-BE49-F238E27FC236}">
                <a16:creationId xmlns:a16="http://schemas.microsoft.com/office/drawing/2014/main" id="{2E9510CD-8E1B-3C4F-BEE1-54122118F4FB}"/>
              </a:ext>
            </a:extLst>
          </p:cNvPr>
          <p:cNvSpPr txBox="1"/>
          <p:nvPr/>
        </p:nvSpPr>
        <p:spPr>
          <a:xfrm>
            <a:off x="13409152" y="3621137"/>
            <a:ext cx="713302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3.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Branch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register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(return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branch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id)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5" name="TextBox 112">
            <a:extLst>
              <a:ext uri="{FF2B5EF4-FFF2-40B4-BE49-F238E27FC236}">
                <a16:creationId xmlns:a16="http://schemas.microsoft.com/office/drawing/2014/main" id="{FCFD5E8C-D414-EB4B-AC51-C891F4B469BF}"/>
              </a:ext>
            </a:extLst>
          </p:cNvPr>
          <p:cNvSpPr txBox="1"/>
          <p:nvPr/>
        </p:nvSpPr>
        <p:spPr>
          <a:xfrm>
            <a:off x="2504311" y="5418352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5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Record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state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finished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6" name="TextBox 113">
            <a:extLst>
              <a:ext uri="{FF2B5EF4-FFF2-40B4-BE49-F238E27FC236}">
                <a16:creationId xmlns:a16="http://schemas.microsoft.com/office/drawing/2014/main" id="{890D807B-37AE-8C4D-90F8-8CE230A6386F}"/>
              </a:ext>
            </a:extLst>
          </p:cNvPr>
          <p:cNvSpPr txBox="1"/>
          <p:nvPr/>
        </p:nvSpPr>
        <p:spPr>
          <a:xfrm>
            <a:off x="12527586" y="5711329"/>
            <a:ext cx="6684152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6.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Branch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report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(report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branch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status)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cxnSp>
        <p:nvCxnSpPr>
          <p:cNvPr id="67" name="Straight Arrow Connector 114">
            <a:extLst>
              <a:ext uri="{FF2B5EF4-FFF2-40B4-BE49-F238E27FC236}">
                <a16:creationId xmlns:a16="http://schemas.microsoft.com/office/drawing/2014/main" id="{6CE8BCCD-7389-BB4B-BFE3-7940DD02A333}"/>
              </a:ext>
            </a:extLst>
          </p:cNvPr>
          <p:cNvCxnSpPr>
            <a:cxnSpLocks/>
            <a:endCxn id="44" idx="2"/>
          </p:cNvCxnSpPr>
          <p:nvPr/>
        </p:nvCxnSpPr>
        <p:spPr>
          <a:xfrm>
            <a:off x="12739968" y="6694308"/>
            <a:ext cx="6003496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119">
            <a:extLst>
              <a:ext uri="{FF2B5EF4-FFF2-40B4-BE49-F238E27FC236}">
                <a16:creationId xmlns:a16="http://schemas.microsoft.com/office/drawing/2014/main" id="{ACB24164-B3DC-B643-87DE-8A115FFBEE7F}"/>
              </a:ext>
            </a:extLst>
          </p:cNvPr>
          <p:cNvSpPr txBox="1"/>
          <p:nvPr/>
        </p:nvSpPr>
        <p:spPr>
          <a:xfrm>
            <a:off x="3336633" y="10088635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7.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Record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statemachine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finished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9" name="TextBox 120">
            <a:extLst>
              <a:ext uri="{FF2B5EF4-FFF2-40B4-BE49-F238E27FC236}">
                <a16:creationId xmlns:a16="http://schemas.microsoft.com/office/drawing/2014/main" id="{336A6526-A1AD-8C47-85C3-8AD7E8A6CF75}"/>
              </a:ext>
            </a:extLst>
          </p:cNvPr>
          <p:cNvSpPr txBox="1"/>
          <p:nvPr/>
        </p:nvSpPr>
        <p:spPr>
          <a:xfrm>
            <a:off x="13894667" y="10314580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8.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commit/rollback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transaction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0C428E9-DFF2-6C4F-BA1D-A305D4831D08}"/>
              </a:ext>
            </a:extLst>
          </p:cNvPr>
          <p:cNvSpPr/>
          <p:nvPr/>
        </p:nvSpPr>
        <p:spPr>
          <a:xfrm>
            <a:off x="11861980" y="1609625"/>
            <a:ext cx="1698172" cy="1570893"/>
          </a:xfrm>
          <a:prstGeom prst="ellipse">
            <a:avLst/>
          </a:prstGeom>
          <a:solidFill>
            <a:srgbClr val="FFC000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rm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Start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FF8D9664-D763-144F-81DB-88542098F4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669198"/>
              </p:ext>
            </p:extLst>
          </p:nvPr>
        </p:nvGraphicFramePr>
        <p:xfrm>
          <a:off x="4756897" y="6568414"/>
          <a:ext cx="3034265" cy="12192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6853">
                  <a:extLst>
                    <a:ext uri="{9D8B030D-6E8A-4147-A177-3AD203B41FA5}">
                      <a16:colId xmlns:a16="http://schemas.microsoft.com/office/drawing/2014/main" val="1465026283"/>
                    </a:ext>
                  </a:extLst>
                </a:gridCol>
                <a:gridCol w="606853">
                  <a:extLst>
                    <a:ext uri="{9D8B030D-6E8A-4147-A177-3AD203B41FA5}">
                      <a16:colId xmlns:a16="http://schemas.microsoft.com/office/drawing/2014/main" val="418401530"/>
                    </a:ext>
                  </a:extLst>
                </a:gridCol>
                <a:gridCol w="606853">
                  <a:extLst>
                    <a:ext uri="{9D8B030D-6E8A-4147-A177-3AD203B41FA5}">
                      <a16:colId xmlns:a16="http://schemas.microsoft.com/office/drawing/2014/main" val="2984648592"/>
                    </a:ext>
                  </a:extLst>
                </a:gridCol>
                <a:gridCol w="606853">
                  <a:extLst>
                    <a:ext uri="{9D8B030D-6E8A-4147-A177-3AD203B41FA5}">
                      <a16:colId xmlns:a16="http://schemas.microsoft.com/office/drawing/2014/main" val="526401139"/>
                    </a:ext>
                  </a:extLst>
                </a:gridCol>
                <a:gridCol w="606853">
                  <a:extLst>
                    <a:ext uri="{9D8B030D-6E8A-4147-A177-3AD203B41FA5}">
                      <a16:colId xmlns:a16="http://schemas.microsoft.com/office/drawing/2014/main" val="2337649092"/>
                    </a:ext>
                  </a:extLst>
                </a:gridCol>
              </a:tblGrid>
              <a:tr h="1219201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/>
                          </a:solidFill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/>
                          </a:solidFill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383547"/>
                  </a:ext>
                </a:extLst>
              </a:tr>
            </a:tbl>
          </a:graphicData>
        </a:graphic>
      </p:graphicFrame>
      <p:cxnSp>
        <p:nvCxnSpPr>
          <p:cNvPr id="71" name="Straight Arrow Connector 123">
            <a:extLst>
              <a:ext uri="{FF2B5EF4-FFF2-40B4-BE49-F238E27FC236}">
                <a16:creationId xmlns:a16="http://schemas.microsoft.com/office/drawing/2014/main" id="{E93DA9EC-47D6-0D47-A36A-7C30250E86DA}"/>
              </a:ext>
            </a:extLst>
          </p:cNvPr>
          <p:cNvCxnSpPr>
            <a:cxnSpLocks/>
          </p:cNvCxnSpPr>
          <p:nvPr/>
        </p:nvCxnSpPr>
        <p:spPr>
          <a:xfrm>
            <a:off x="6445555" y="2164080"/>
            <a:ext cx="0" cy="10027871"/>
          </a:xfrm>
          <a:prstGeom prst="straightConnector1">
            <a:avLst/>
          </a:prstGeom>
          <a:ln w="38100">
            <a:solidFill>
              <a:srgbClr val="BB8DD4"/>
            </a:solidFill>
            <a:prstDash val="dash"/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121">
            <a:extLst>
              <a:ext uri="{FF2B5EF4-FFF2-40B4-BE49-F238E27FC236}">
                <a16:creationId xmlns:a16="http://schemas.microsoft.com/office/drawing/2014/main" id="{384D4AFA-9230-9545-ACEA-72864FE90ACB}"/>
              </a:ext>
            </a:extLst>
          </p:cNvPr>
          <p:cNvSpPr txBox="1"/>
          <p:nvPr/>
        </p:nvSpPr>
        <p:spPr>
          <a:xfrm>
            <a:off x="4629510" y="7796929"/>
            <a:ext cx="331051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Event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Queue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4" name="TextBox 109">
            <a:extLst>
              <a:ext uri="{FF2B5EF4-FFF2-40B4-BE49-F238E27FC236}">
                <a16:creationId xmlns:a16="http://schemas.microsoft.com/office/drawing/2014/main" id="{D942763A-F52F-0A4D-B9B5-8FBC1AF63E3B}"/>
              </a:ext>
            </a:extLst>
          </p:cNvPr>
          <p:cNvSpPr txBox="1"/>
          <p:nvPr/>
        </p:nvSpPr>
        <p:spPr>
          <a:xfrm>
            <a:off x="3567881" y="3771921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4.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Record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state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started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2" name="TextBox 107">
            <a:extLst>
              <a:ext uri="{FF2B5EF4-FFF2-40B4-BE49-F238E27FC236}">
                <a16:creationId xmlns:a16="http://schemas.microsoft.com/office/drawing/2014/main" id="{CE2A8196-5AF4-CE46-A703-59B0F5F4FEC6}"/>
              </a:ext>
            </a:extLst>
          </p:cNvPr>
          <p:cNvSpPr txBox="1"/>
          <p:nvPr/>
        </p:nvSpPr>
        <p:spPr>
          <a:xfrm>
            <a:off x="4388478" y="2970142"/>
            <a:ext cx="6684152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2.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Record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 err="1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statemachine</a:t>
            </a:r>
            <a:r>
              <a:rPr lang="zh-CN" altLang="en-US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  <a:r>
              <a:rPr lang="en-US" altLang="zh-CN" sz="3200" dirty="0">
                <a:solidFill>
                  <a:sysClr val="windowText" lastClr="000000"/>
                </a:solidFill>
                <a:latin typeface="+mn-lt"/>
                <a:ea typeface="+mn-ea"/>
                <a:cs typeface="+mn-cs"/>
                <a:sym typeface="Helvetica Neue"/>
              </a:rPr>
              <a:t>started</a:t>
            </a:r>
            <a:endParaRPr lang="en-US" sz="3200" dirty="0">
              <a:solidFill>
                <a:sysClr val="windowText" lastClr="000000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64110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4CF141BE-BE39-344C-B1BB-1C80CBAA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17" name="Text Box 1">
            <a:extLst>
              <a:ext uri="{FF2B5EF4-FFF2-40B4-BE49-F238E27FC236}">
                <a16:creationId xmlns:a16="http://schemas.microsoft.com/office/drawing/2014/main" id="{FE4969A0-8375-F14A-B770-43F94CD6B42E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Saga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Rectangle 72">
            <a:extLst>
              <a:ext uri="{FF2B5EF4-FFF2-40B4-BE49-F238E27FC236}">
                <a16:creationId xmlns:a16="http://schemas.microsoft.com/office/drawing/2014/main" id="{3577C9CE-27A3-8149-A2C9-409B87547862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rgbClr val="FF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B67595CA-BCE2-724C-BA31-7D768AA5357B}"/>
              </a:ext>
            </a:extLst>
          </p:cNvPr>
          <p:cNvSpPr txBox="1">
            <a:spLocks/>
          </p:cNvSpPr>
          <p:nvPr/>
        </p:nvSpPr>
        <p:spPr bwMode="auto">
          <a:xfrm>
            <a:off x="2441474" y="2609528"/>
            <a:ext cx="19687629" cy="8812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1pPr>
            <a:lvl2pPr indent="2286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2pPr>
            <a:lvl3pPr indent="4572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3pPr>
            <a:lvl4pPr indent="6858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4pPr>
            <a:lvl5pPr indent="9144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/>
              <a:t> </a:t>
            </a:r>
            <a:endParaRPr lang="zh-CN" altLang="en-US" b="0" dirty="0"/>
          </a:p>
        </p:txBody>
      </p:sp>
      <p:grpSp>
        <p:nvGrpSpPr>
          <p:cNvPr id="7" name="组合 19">
            <a:extLst>
              <a:ext uri="{FF2B5EF4-FFF2-40B4-BE49-F238E27FC236}">
                <a16:creationId xmlns:a16="http://schemas.microsoft.com/office/drawing/2014/main" id="{19FEF5A5-AC90-4943-AAC1-ED8F3705D861}"/>
              </a:ext>
            </a:extLst>
          </p:cNvPr>
          <p:cNvGrpSpPr>
            <a:grpSpLocks/>
          </p:cNvGrpSpPr>
          <p:nvPr/>
        </p:nvGrpSpPr>
        <p:grpSpPr bwMode="auto">
          <a:xfrm>
            <a:off x="2852920" y="2807735"/>
            <a:ext cx="18507075" cy="8414792"/>
            <a:chOff x="1648779" y="1607840"/>
            <a:chExt cx="8906407" cy="4665455"/>
          </a:xfrm>
        </p:grpSpPr>
        <p:cxnSp>
          <p:nvCxnSpPr>
            <p:cNvPr id="9" name="直线箭头连接符 3">
              <a:extLst>
                <a:ext uri="{FF2B5EF4-FFF2-40B4-BE49-F238E27FC236}">
                  <a16:creationId xmlns:a16="http://schemas.microsoft.com/office/drawing/2014/main" id="{7249C7E4-53B4-554E-B326-5A03736AB74C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3724217" y="5661584"/>
              <a:ext cx="6175025" cy="0"/>
            </a:xfrm>
            <a:prstGeom prst="straightConnector1">
              <a:avLst/>
            </a:prstGeom>
            <a:noFill/>
            <a:ln w="63500" cap="flat">
              <a:solidFill>
                <a:srgbClr val="ED7D31"/>
              </a:solidFill>
              <a:prstDash val="sysDash"/>
              <a:round/>
              <a:headEnd type="triangle"/>
              <a:tailEnd type="none"/>
            </a:ln>
            <a:effectLst/>
            <a:sp3d/>
          </p:spPr>
        </p:cxnSp>
        <p:cxnSp>
          <p:nvCxnSpPr>
            <p:cNvPr id="11" name="直线箭头连接符 5">
              <a:extLst>
                <a:ext uri="{FF2B5EF4-FFF2-40B4-BE49-F238E27FC236}">
                  <a16:creationId xmlns:a16="http://schemas.microsoft.com/office/drawing/2014/main" id="{C15CBDB1-3FF6-3946-B110-6A97E664F064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 flipV="1">
              <a:off x="3724489" y="2206980"/>
              <a:ext cx="6174751" cy="28841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cxnSp>
          <p:nvCxnSpPr>
            <p:cNvPr id="12" name="直线箭头连接符 8">
              <a:extLst>
                <a:ext uri="{FF2B5EF4-FFF2-40B4-BE49-F238E27FC236}">
                  <a16:creationId xmlns:a16="http://schemas.microsoft.com/office/drawing/2014/main" id="{8C4FCA28-5541-A540-A450-00A17CD6E86E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3724219" y="3937798"/>
              <a:ext cx="6175023" cy="2770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4CF928B-E5D7-2846-BBAE-5BF625691153}"/>
                </a:ext>
              </a:extLst>
            </p:cNvPr>
            <p:cNvSpPr/>
            <p:nvPr/>
          </p:nvSpPr>
          <p:spPr>
            <a:xfrm>
              <a:off x="9898933" y="1607840"/>
              <a:ext cx="656253" cy="46654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B064F5C-6E61-2740-87FA-EDF16CBA48E7}"/>
                </a:ext>
              </a:extLst>
            </p:cNvPr>
            <p:cNvSpPr/>
            <p:nvPr/>
          </p:nvSpPr>
          <p:spPr>
            <a:xfrm>
              <a:off x="4066756" y="1607840"/>
              <a:ext cx="656253" cy="46654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4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5" name="文本框 9">
              <a:extLst>
                <a:ext uri="{FF2B5EF4-FFF2-40B4-BE49-F238E27FC236}">
                  <a16:creationId xmlns:a16="http://schemas.microsoft.com/office/drawing/2014/main" id="{D800A1B0-A6D0-4348-8605-A081B49B16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92193" y="5706957"/>
              <a:ext cx="1878673" cy="358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lang="zh-CN" altLang="en-US" sz="360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Rollback</a:t>
              </a:r>
              <a:endParaRPr kumimoji="1" lang="zh-CN" altLang="en-US" sz="360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0">
              <a:extLst>
                <a:ext uri="{FF2B5EF4-FFF2-40B4-BE49-F238E27FC236}">
                  <a16:creationId xmlns:a16="http://schemas.microsoft.com/office/drawing/2014/main" id="{BDEB6EF0-DD42-4041-90DE-2AD9A6A986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7909" y="1900628"/>
              <a:ext cx="1912957" cy="358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Register</a:t>
              </a:r>
              <a:r>
                <a:rPr kumimoji="1" lang="zh-CN" altLang="en-US" sz="360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endParaRPr kumimoji="1" lang="zh-CN" altLang="en-US" sz="360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1">
              <a:extLst>
                <a:ext uri="{FF2B5EF4-FFF2-40B4-BE49-F238E27FC236}">
                  <a16:creationId xmlns:a16="http://schemas.microsoft.com/office/drawing/2014/main" id="{656803CF-F241-1F4D-B62F-741C9BB748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7909" y="3640983"/>
              <a:ext cx="2617450" cy="358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kumimoji="1" lang="zh-CN" altLang="en-US" sz="360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Status</a:t>
              </a:r>
              <a:r>
                <a:rPr kumimoji="1" lang="zh-CN" altLang="en-US" sz="360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Report</a:t>
              </a:r>
              <a:endParaRPr kumimoji="1" lang="zh-CN" altLang="en-US" sz="360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7453149-CAFD-D040-A524-A53988DD3210}"/>
                </a:ext>
              </a:extLst>
            </p:cNvPr>
            <p:cNvSpPr/>
            <p:nvPr/>
          </p:nvSpPr>
          <p:spPr>
            <a:xfrm>
              <a:off x="1648779" y="1607840"/>
              <a:ext cx="2417977" cy="4665455"/>
            </a:xfrm>
            <a:prstGeom prst="rect">
              <a:avLst/>
            </a:prstGeom>
            <a:noFill/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1C3F029-BA92-634C-B50E-D812C99DAFBA}"/>
                </a:ext>
              </a:extLst>
            </p:cNvPr>
            <p:cNvSpPr/>
            <p:nvPr/>
          </p:nvSpPr>
          <p:spPr>
            <a:xfrm>
              <a:off x="1976524" y="2063327"/>
              <a:ext cx="1747972" cy="345675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before</a:t>
              </a:r>
              <a:r>
                <a:rPr kumimoji="1" lang="zh-CN" altLang="en-US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execute</a:t>
              </a:r>
              <a:endParaRPr kumimoji="1" lang="zh-CN" altLang="en-US" sz="4000" b="0" i="1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B0F344B-4E8C-FB4E-BD60-6A480FBFBD59}"/>
                </a:ext>
              </a:extLst>
            </p:cNvPr>
            <p:cNvSpPr/>
            <p:nvPr/>
          </p:nvSpPr>
          <p:spPr>
            <a:xfrm>
              <a:off x="1984164" y="2691265"/>
              <a:ext cx="1747208" cy="345675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Service</a:t>
              </a:r>
              <a:endParaRPr kumimoji="1" lang="zh-CN" altLang="en-US" sz="4000" b="0" i="1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5999EA6-6D6B-0340-B39F-E708EAA5180F}"/>
                </a:ext>
              </a:extLst>
            </p:cNvPr>
            <p:cNvSpPr/>
            <p:nvPr/>
          </p:nvSpPr>
          <p:spPr>
            <a:xfrm>
              <a:off x="1976524" y="3764637"/>
              <a:ext cx="1747972" cy="345675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defTabSz="914400" hangingPunct="1"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after</a:t>
              </a:r>
              <a:r>
                <a:rPr kumimoji="1" lang="zh-CN" altLang="en-US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4000" b="0" i="1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execute</a:t>
              </a:r>
              <a:endParaRPr kumimoji="1" lang="zh-CN" altLang="en-US" sz="4000" b="0" i="1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D828676-2DA3-A140-937C-D29DEC1986E3}"/>
                </a:ext>
              </a:extLst>
            </p:cNvPr>
            <p:cNvSpPr/>
            <p:nvPr/>
          </p:nvSpPr>
          <p:spPr>
            <a:xfrm>
              <a:off x="1976524" y="5487599"/>
              <a:ext cx="1747972" cy="345675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Cancel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5340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BEE06-EAEF-5649-9A2A-DB0DFC1D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12" y="4409728"/>
            <a:ext cx="23114000" cy="2006600"/>
          </a:xfrm>
        </p:spPr>
        <p:txBody>
          <a:bodyPr/>
          <a:lstStyle/>
          <a:p>
            <a:pPr algn="ctr" eaLnBrk="1"/>
            <a:r>
              <a:rPr lang="en-US" altLang="zh-CN" sz="8000" b="1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Seata</a:t>
            </a:r>
            <a:r>
              <a:rPr lang="en-US" altLang="zh-CN" sz="8000" b="1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 </a:t>
            </a:r>
            <a:r>
              <a:rPr lang="zh-CN" altLang="en-US" sz="8000" b="1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社区规划</a:t>
            </a:r>
          </a:p>
        </p:txBody>
      </p:sp>
    </p:spTree>
    <p:extLst>
      <p:ext uri="{BB962C8B-B14F-4D97-AF65-F5344CB8AC3E}">
        <p14:creationId xmlns:p14="http://schemas.microsoft.com/office/powerpoint/2010/main" val="3142714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9924A01-876F-4840-BF02-A24CC041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9" name="Text Box 1">
            <a:extLst>
              <a:ext uri="{FF2B5EF4-FFF2-40B4-BE49-F238E27FC236}">
                <a16:creationId xmlns:a16="http://schemas.microsoft.com/office/drawing/2014/main" id="{50430ACC-A153-274F-A8EB-2E05DC2BE728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社区规划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Rectangle 72">
            <a:extLst>
              <a:ext uri="{FF2B5EF4-FFF2-40B4-BE49-F238E27FC236}">
                <a16:creationId xmlns:a16="http://schemas.microsoft.com/office/drawing/2014/main" id="{C1AFB7AF-386C-5245-BD5D-DE249C08E141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rgbClr val="FF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59669DD-6090-7841-9E1C-5D7164F7BBDA}"/>
              </a:ext>
            </a:extLst>
          </p:cNvPr>
          <p:cNvSpPr txBox="1"/>
          <p:nvPr/>
        </p:nvSpPr>
        <p:spPr>
          <a:xfrm>
            <a:off x="1297976" y="2128167"/>
            <a:ext cx="22814354" cy="10553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支持事务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AT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TCC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SAGA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状态机事务模式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Dubbo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SpringCloud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Motan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sofa-rpc RPC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框架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支持事务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AT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模式中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mysql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oracle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pgsql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（待合并）数据库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file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nacos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eureka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redis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zk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consul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etcd3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sofa-register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和自定义注册中心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file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nacos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apollo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zk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consul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etcd3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springcloud config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和自定义配置中心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支持多环境配置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对原有的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seata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私有协议进行重新改造并支持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protobuf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kryo codec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fastjson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protostuff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jackson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kryo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序列化支持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支持数据库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HA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集群模式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AT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模式下批量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sql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和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ddl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语句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AT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模式下查询轻量锁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增加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TC server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的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metrics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支持，可与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prometheus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grafana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无缝结合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DBCP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C3P0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BoneCP,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HikariCP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Tomcat-JDBC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连接池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增加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seata docker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镜像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增加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seata go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版本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server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支持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hibernate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mybatis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jpa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等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orm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框架  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与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apache shardingsphere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社区合作，作为被集成事务解决方案   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与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apache skywalking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社区合作，提供独立的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seata opentracing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无侵入插件支持</a:t>
            </a:r>
            <a:endParaRPr lang="en-US" altLang="zh-CN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sample: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api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springboot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springcloud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mybatis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jpa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mybatisplus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saga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tcc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dubbo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shardingsphere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ha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、各注册中心等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20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多个的微服务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2482824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9924A01-876F-4840-BF02-A24CC041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  <p:sp>
        <p:nvSpPr>
          <p:cNvPr id="9" name="Text Box 1">
            <a:extLst>
              <a:ext uri="{FF2B5EF4-FFF2-40B4-BE49-F238E27FC236}">
                <a16:creationId xmlns:a16="http://schemas.microsoft.com/office/drawing/2014/main" id="{50430ACC-A153-274F-A8EB-2E05DC2BE728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社区规划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Rectangle 72">
            <a:extLst>
              <a:ext uri="{FF2B5EF4-FFF2-40B4-BE49-F238E27FC236}">
                <a16:creationId xmlns:a16="http://schemas.microsoft.com/office/drawing/2014/main" id="{C1AFB7AF-386C-5245-BD5D-DE249C08E141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rgbClr val="FF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014D0C4-EF7E-054D-8894-5EB0E836D5B0}"/>
              </a:ext>
            </a:extLst>
          </p:cNvPr>
          <p:cNvSpPr txBox="1"/>
          <p:nvPr/>
        </p:nvSpPr>
        <p:spPr>
          <a:xfrm>
            <a:off x="1689281" y="2321496"/>
            <a:ext cx="21005437" cy="11044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支持更多的关系数据库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grpc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、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http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事务链路传递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xa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事务模式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console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控制台（监控、诊断）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支持复合主键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支持多语言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mycat</a:t>
            </a: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mq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资源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支持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nosql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资源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tcc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防悬挂和幂等控制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en-US" altLang="zh-CN" sz="32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tcc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同库模式支持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raft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集群模式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乐观锁支持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algn="l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 内部：协议压缩、公有协议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11190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Text Box 1">
            <a:extLst>
              <a:ext uri="{FF2B5EF4-FFF2-40B4-BE49-F238E27FC236}">
                <a16:creationId xmlns:a16="http://schemas.microsoft.com/office/drawing/2014/main" id="{35B763E8-CDB9-C940-AA23-E54844AD09E0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>
                <a:solidFill>
                  <a:srgbClr val="434343"/>
                </a:solidFill>
                <a:ea typeface="宋体" panose="02010600030101010101" pitchFamily="2" charset="-122"/>
              </a:rPr>
              <a:t>Join Us</a:t>
            </a:r>
            <a:endParaRPr lang="zh-CN" altLang="zh-CN" sz="8000">
              <a:solidFill>
                <a:srgbClr val="434343"/>
              </a:solidFill>
              <a:ea typeface="宋体" panose="02010600030101010101" pitchFamily="2" charset="-122"/>
            </a:endParaRPr>
          </a:p>
        </p:txBody>
      </p:sp>
      <p:sp>
        <p:nvSpPr>
          <p:cNvPr id="23557" name="Rectangle 72">
            <a:extLst>
              <a:ext uri="{FF2B5EF4-FFF2-40B4-BE49-F238E27FC236}">
                <a16:creationId xmlns:a16="http://schemas.microsoft.com/office/drawing/2014/main" id="{9B13B88C-919D-0445-B53D-82036B77E52C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zh-CN" altLang="zh-CN" sz="3200" b="0">
              <a:solidFill>
                <a:srgbClr val="FF66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A288E44B-E466-664C-94B3-7FA97463C858}"/>
              </a:ext>
            </a:extLst>
          </p:cNvPr>
          <p:cNvSpPr txBox="1">
            <a:spLocks/>
          </p:cNvSpPr>
          <p:nvPr/>
        </p:nvSpPr>
        <p:spPr bwMode="auto">
          <a:xfrm>
            <a:off x="2441475" y="3206750"/>
            <a:ext cx="19501050" cy="77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1pPr>
            <a:lvl2pPr indent="2286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2pPr>
            <a:lvl3pPr indent="4572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3pPr>
            <a:lvl4pPr indent="6858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4pPr>
            <a:lvl5pPr indent="9144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 dirty="0">
                <a:solidFill>
                  <a:schemeClr val="bg1"/>
                </a:solidFill>
              </a:rPr>
              <a:t> </a:t>
            </a:r>
            <a:endParaRPr lang="zh-CN" altLang="en-US" b="0">
              <a:solidFill>
                <a:schemeClr val="bg1"/>
              </a:solidFill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0D745DCF-CD34-0A49-B1F4-23296D06F2C6}"/>
              </a:ext>
            </a:extLst>
          </p:cNvPr>
          <p:cNvSpPr txBox="1">
            <a:spLocks/>
          </p:cNvSpPr>
          <p:nvPr/>
        </p:nvSpPr>
        <p:spPr bwMode="auto">
          <a:xfrm>
            <a:off x="2441475" y="3206750"/>
            <a:ext cx="19501050" cy="77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1pPr>
            <a:lvl2pPr indent="2286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2pPr>
            <a:lvl3pPr indent="4572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3pPr>
            <a:lvl4pPr indent="6858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4pPr>
            <a:lvl5pPr indent="914400" algn="l" defTabSz="825500" rtl="0" eaLnBrk="0" fontAlgn="base" hangingPunct="0">
              <a:spcBef>
                <a:spcPct val="0"/>
              </a:spcBef>
              <a:spcAft>
                <a:spcPct val="0"/>
              </a:spcAft>
              <a:defRPr sz="70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PingFang SC Regular" panose="020B0400000000000000" pitchFamily="3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0">
                <a:solidFill>
                  <a:schemeClr val="bg1"/>
                </a:solidFill>
              </a:rPr>
              <a:t> </a:t>
            </a:r>
            <a:endParaRPr lang="zh-CN" altLang="en-US" b="0">
              <a:solidFill>
                <a:schemeClr val="bg1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A3E7561-CA3B-9240-9C81-F1633F75D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990" y="4009490"/>
            <a:ext cx="5480475" cy="5845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3">
            <a:extLst>
              <a:ext uri="{FF2B5EF4-FFF2-40B4-BE49-F238E27FC236}">
                <a16:creationId xmlns:a16="http://schemas.microsoft.com/office/drawing/2014/main" id="{436547AB-562C-1E4D-AA73-122521EBD5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1475" y="2865748"/>
            <a:ext cx="5380248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4400">
                <a:solidFill>
                  <a:schemeClr val="bg1"/>
                </a:solidFill>
                <a:latin typeface="方正兰亭粗黑简体" panose="02000000000000000000"/>
                <a:ea typeface="宋体" panose="02010600030101010101" pitchFamily="2" charset="-122"/>
                <a:cs typeface="Times New Roman" panose="02020603050405020304" pitchFamily="18" charset="0"/>
              </a:rPr>
              <a:t>钉钉答疑群</a:t>
            </a:r>
            <a:endParaRPr lang="zh-CN" altLang="en-US" sz="5400">
              <a:solidFill>
                <a:schemeClr val="bg1"/>
              </a:solidFill>
              <a:latin typeface="方正兰亭粗黑简体" panose="02000000000000000000"/>
              <a:ea typeface="方正兰亭黑简体"/>
              <a:cs typeface="Times New Roman" panose="02020603050405020304" pitchFamily="18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F9455AD-6801-4D49-8D89-2F9AE18A3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9110" y="3992686"/>
            <a:ext cx="5701125" cy="5862765"/>
          </a:xfrm>
          <a:prstGeom prst="rect">
            <a:avLst/>
          </a:prstGeom>
        </p:spPr>
      </p:pic>
      <p:sp>
        <p:nvSpPr>
          <p:cNvPr id="17" name="文本框 3">
            <a:extLst>
              <a:ext uri="{FF2B5EF4-FFF2-40B4-BE49-F238E27FC236}">
                <a16:creationId xmlns:a16="http://schemas.microsoft.com/office/drawing/2014/main" id="{45B57A73-1639-FD42-BC32-80A541E35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2117" y="2865748"/>
            <a:ext cx="934500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4400">
                <a:solidFill>
                  <a:schemeClr val="bg1"/>
                </a:solidFill>
                <a:latin typeface="方正兰亭粗黑简体" panose="02000000000000000000"/>
                <a:ea typeface="宋体" panose="02010600030101010101" pitchFamily="2" charset="-122"/>
                <a:cs typeface="Times New Roman" panose="02020603050405020304" pitchFamily="18" charset="0"/>
              </a:rPr>
              <a:t> 阿里巴巴中间件公众号</a:t>
            </a:r>
            <a:endParaRPr lang="zh-CN" altLang="en-US" sz="5400">
              <a:solidFill>
                <a:schemeClr val="bg1"/>
              </a:solidFill>
              <a:latin typeface="方正兰亭粗黑简体" panose="02000000000000000000"/>
              <a:ea typeface="方正兰亭黑简体"/>
              <a:cs typeface="Times New Roman" panose="02020603050405020304" pitchFamily="18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585BB7B-09F5-CE4D-8E00-7A54183313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49276" y="4009490"/>
            <a:ext cx="5899979" cy="5863783"/>
          </a:xfrm>
          <a:prstGeom prst="rect">
            <a:avLst/>
          </a:prstGeom>
        </p:spPr>
      </p:pic>
      <p:sp>
        <p:nvSpPr>
          <p:cNvPr id="19" name="文本框 3">
            <a:extLst>
              <a:ext uri="{FF2B5EF4-FFF2-40B4-BE49-F238E27FC236}">
                <a16:creationId xmlns:a16="http://schemas.microsoft.com/office/drawing/2014/main" id="{9D0AA039-396E-C342-91BC-69E7276D0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08283" y="2915697"/>
            <a:ext cx="6421697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4400">
                <a:solidFill>
                  <a:schemeClr val="bg1"/>
                </a:solidFill>
                <a:latin typeface="方正兰亭粗黑简体" panose="02000000000000000000"/>
                <a:ea typeface="宋体" panose="02010600030101010101" pitchFamily="2" charset="-122"/>
                <a:cs typeface="Times New Roman" panose="02020603050405020304" pitchFamily="18" charset="0"/>
              </a:rPr>
              <a:t>个人微信</a:t>
            </a:r>
            <a:endParaRPr lang="zh-CN" altLang="en-US" sz="5400">
              <a:solidFill>
                <a:schemeClr val="bg1"/>
              </a:solidFill>
              <a:latin typeface="方正兰亭粗黑简体" panose="02000000000000000000"/>
              <a:ea typeface="方正兰亭黑简体"/>
              <a:cs typeface="Times New Roman" panose="02020603050405020304" pitchFamily="18" charset="0"/>
            </a:endParaRPr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B1BA8A40-66C4-034D-8404-CD3BCE7602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100" y="10350216"/>
            <a:ext cx="12980988" cy="2176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>
              <a:lnSpc>
                <a:spcPct val="150000"/>
              </a:lnSpc>
            </a:pPr>
            <a:r>
              <a:rPr lang="en-US" altLang="zh-CN" sz="4800" dirty="0">
                <a:solidFill>
                  <a:schemeClr val="bg1"/>
                </a:solidFill>
                <a:ea typeface="宋体" panose="02010600030101010101" pitchFamily="2" charset="-122"/>
              </a:rPr>
              <a:t>GitHub</a:t>
            </a:r>
            <a:r>
              <a:rPr lang="zh-CN" altLang="en-US" sz="4800" dirty="0">
                <a:solidFill>
                  <a:schemeClr val="bg1"/>
                </a:solidFill>
                <a:ea typeface="宋体" panose="02010600030101010101" pitchFamily="2" charset="-122"/>
              </a:rPr>
              <a:t>：</a:t>
            </a:r>
            <a:r>
              <a:rPr lang="en-US" altLang="zh-CN" sz="4800" dirty="0">
                <a:solidFill>
                  <a:schemeClr val="bg1"/>
                </a:solidFill>
                <a:ea typeface="宋体" panose="02010600030101010101" pitchFamily="2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https://github.com/seata/seata</a:t>
            </a:r>
            <a:r>
              <a:rPr lang="zh-CN" altLang="en-US" sz="4800" dirty="0">
                <a:solidFill>
                  <a:schemeClr val="bg1"/>
                </a:solidFill>
                <a:ea typeface="宋体" panose="02010600030101010101" pitchFamily="2" charset="-122"/>
              </a:rPr>
              <a:t>        </a:t>
            </a:r>
            <a:r>
              <a:rPr lang="en" altLang="zh-CN" sz="4800" dirty="0">
                <a:solidFill>
                  <a:schemeClr val="bg1"/>
                </a:solidFill>
                <a:ea typeface="宋体" panose="0201060003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http://seata.io/zh-cn/</a:t>
            </a:r>
            <a:endParaRPr lang="en-US" altLang="zh-CN" sz="4800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>
            <a:extLst>
              <a:ext uri="{FF2B5EF4-FFF2-40B4-BE49-F238E27FC236}">
                <a16:creationId xmlns:a16="http://schemas.microsoft.com/office/drawing/2014/main" id="{186D492B-99F6-EF42-8A0E-4825AC61F248}"/>
              </a:ext>
            </a:extLst>
          </p:cNvPr>
          <p:cNvSpPr txBox="1">
            <a:spLocks/>
          </p:cNvSpPr>
          <p:nvPr/>
        </p:nvSpPr>
        <p:spPr bwMode="auto">
          <a:xfrm>
            <a:off x="315913" y="4443413"/>
            <a:ext cx="23750587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/>
          <a:p>
            <a:pPr algn="ctr" eaLnBrk="1"/>
            <a:r>
              <a:rPr lang="zh-CN" altLang="zh-CN" sz="26000" b="0"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  <a:sym typeface="PingFang SC Semibold" panose="020B0400000000000000" pitchFamily="34" charset="-122"/>
              </a:rPr>
              <a:t>Thank you !</a:t>
            </a:r>
          </a:p>
        </p:txBody>
      </p:sp>
      <p:pic>
        <p:nvPicPr>
          <p:cNvPr id="21506" name="Picture 2" descr="DUBBO logo品牌色.png">
            <a:extLst>
              <a:ext uri="{FF2B5EF4-FFF2-40B4-BE49-F238E27FC236}">
                <a16:creationId xmlns:a16="http://schemas.microsoft.com/office/drawing/2014/main" id="{B76B4A02-1A79-B540-B1A7-844527859D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8963" y="506413"/>
            <a:ext cx="3395662" cy="83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BEE06-EAEF-5649-9A2A-DB0DFC1D2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12" y="3977680"/>
            <a:ext cx="23114000" cy="2006600"/>
          </a:xfrm>
        </p:spPr>
        <p:txBody>
          <a:bodyPr/>
          <a:lstStyle/>
          <a:p>
            <a:pPr algn="ctr" eaLnBrk="1"/>
            <a:r>
              <a:rPr lang="en-US" altLang="zh-CN" sz="8000" b="1" dirty="0" err="1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Seata</a:t>
            </a:r>
            <a:r>
              <a:rPr lang="zh-CN" altLang="en-US" sz="8000" b="1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  <a:sym typeface="Helvetica Neue" panose="02000503000000020004" pitchFamily="2" charset="0"/>
              </a:rPr>
              <a:t> 原理、高可用与部署</a:t>
            </a:r>
          </a:p>
        </p:txBody>
      </p:sp>
    </p:spTree>
    <p:extLst>
      <p:ext uri="{BB962C8B-B14F-4D97-AF65-F5344CB8AC3E}">
        <p14:creationId xmlns:p14="http://schemas.microsoft.com/office/powerpoint/2010/main" val="745290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圆角矩形 3">
            <a:extLst>
              <a:ext uri="{FF2B5EF4-FFF2-40B4-BE49-F238E27FC236}">
                <a16:creationId xmlns:a16="http://schemas.microsoft.com/office/drawing/2014/main" id="{08755724-750E-4536-A220-048409A81DEB}"/>
              </a:ext>
            </a:extLst>
          </p:cNvPr>
          <p:cNvSpPr/>
          <p:nvPr/>
        </p:nvSpPr>
        <p:spPr>
          <a:xfrm>
            <a:off x="18651983" y="4652963"/>
            <a:ext cx="2254250" cy="2505075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rgbClr val="FFC000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48" name="圆角矩形 4">
            <a:extLst>
              <a:ext uri="{FF2B5EF4-FFF2-40B4-BE49-F238E27FC236}">
                <a16:creationId xmlns:a16="http://schemas.microsoft.com/office/drawing/2014/main" id="{FF25A0D2-712F-49F1-9740-7F1F42C3477F}"/>
              </a:ext>
            </a:extLst>
          </p:cNvPr>
          <p:cNvSpPr/>
          <p:nvPr/>
        </p:nvSpPr>
        <p:spPr>
          <a:xfrm>
            <a:off x="16100871" y="4640263"/>
            <a:ext cx="2254250" cy="2506662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rgbClr val="FFC000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49" name="圆角矩形 5">
            <a:extLst>
              <a:ext uri="{FF2B5EF4-FFF2-40B4-BE49-F238E27FC236}">
                <a16:creationId xmlns:a16="http://schemas.microsoft.com/office/drawing/2014/main" id="{C62C6A2F-9811-49C0-9D25-C6F74D144821}"/>
              </a:ext>
            </a:extLst>
          </p:cNvPr>
          <p:cNvSpPr/>
          <p:nvPr/>
        </p:nvSpPr>
        <p:spPr>
          <a:xfrm>
            <a:off x="13560871" y="4670425"/>
            <a:ext cx="2254250" cy="2505075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rgbClr val="FFC000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50" name="圆角矩形 23">
            <a:extLst>
              <a:ext uri="{FF2B5EF4-FFF2-40B4-BE49-F238E27FC236}">
                <a16:creationId xmlns:a16="http://schemas.microsoft.com/office/drawing/2014/main" id="{46ED4FDD-F576-4375-A408-369E844514CD}"/>
              </a:ext>
            </a:extLst>
          </p:cNvPr>
          <p:cNvSpPr/>
          <p:nvPr/>
        </p:nvSpPr>
        <p:spPr>
          <a:xfrm>
            <a:off x="13322746" y="4527550"/>
            <a:ext cx="7942262" cy="2960688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rgbClr val="FFC000"/>
            </a:solidFill>
            <a:prstDash val="dash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pic>
        <p:nvPicPr>
          <p:cNvPr id="51" name="图片 1">
            <a:extLst>
              <a:ext uri="{FF2B5EF4-FFF2-40B4-BE49-F238E27FC236}">
                <a16:creationId xmlns:a16="http://schemas.microsoft.com/office/drawing/2014/main" id="{C4D3C922-C490-9B46-A0BC-6F16529CFA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058" y="3186113"/>
            <a:ext cx="7870825" cy="430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图片 1">
            <a:extLst>
              <a:ext uri="{FF2B5EF4-FFF2-40B4-BE49-F238E27FC236}">
                <a16:creationId xmlns:a16="http://schemas.microsoft.com/office/drawing/2014/main" id="{957593B7-DCFA-7D48-91F2-3D38814FD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5058" y="8609013"/>
            <a:ext cx="7632700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图片 1">
            <a:extLst>
              <a:ext uri="{FF2B5EF4-FFF2-40B4-BE49-F238E27FC236}">
                <a16:creationId xmlns:a16="http://schemas.microsoft.com/office/drawing/2014/main" id="{33A5710F-73A4-5244-88B7-1D0EA3439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6408" y="8804275"/>
            <a:ext cx="7705725" cy="327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箭头: 右 1">
            <a:extLst>
              <a:ext uri="{FF2B5EF4-FFF2-40B4-BE49-F238E27FC236}">
                <a16:creationId xmlns:a16="http://schemas.microsoft.com/office/drawing/2014/main" id="{0CB9CF6F-C10A-450B-B688-C54D06D3D50A}"/>
              </a:ext>
            </a:extLst>
          </p:cNvPr>
          <p:cNvSpPr/>
          <p:nvPr/>
        </p:nvSpPr>
        <p:spPr bwMode="auto">
          <a:xfrm>
            <a:off x="10608121" y="7300913"/>
            <a:ext cx="2089150" cy="1212850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AF507438-7753-43e0-B8FC-AC1667EBCBE1}"/>
          </a:extLst>
        </p:spPr>
        <p:txBody>
          <a:bodyPr lIns="50800" tIns="50800" rIns="50800" bIns="50800" anchor="ctr">
            <a:spAutoFit/>
          </a:bodyPr>
          <a:lstStyle/>
          <a:p>
            <a:pPr algn="ctr" eaLnBrk="1">
              <a:defRPr/>
            </a:pPr>
            <a:endParaRPr lang="zh-CN" altLang="en-US">
              <a:latin typeface="Helvetica Neue" charset="0"/>
              <a:ea typeface="宋体" panose="02010600030101010101" pitchFamily="2" charset="-122"/>
              <a:cs typeface="Helvetica Neue" charset="0"/>
              <a:sym typeface="Helvetica Neue" charset="0"/>
            </a:endParaRPr>
          </a:p>
        </p:txBody>
      </p:sp>
      <p:sp>
        <p:nvSpPr>
          <p:cNvPr id="55" name="罐形 6">
            <a:extLst>
              <a:ext uri="{FF2B5EF4-FFF2-40B4-BE49-F238E27FC236}">
                <a16:creationId xmlns:a16="http://schemas.microsoft.com/office/drawing/2014/main" id="{D2192A80-EA65-4B14-8FB5-3D70D199BDD5}"/>
              </a:ext>
            </a:extLst>
          </p:cNvPr>
          <p:cNvSpPr/>
          <p:nvPr/>
        </p:nvSpPr>
        <p:spPr>
          <a:xfrm>
            <a:off x="14230796" y="6237288"/>
            <a:ext cx="893762" cy="612775"/>
          </a:xfrm>
          <a:prstGeom prst="can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12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DB</a:t>
            </a:r>
            <a:endParaRPr kumimoji="1" lang="zh-CN" altLang="en-US" sz="12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81C8A302-34D4-4193-87CE-3439E5C18FCB}"/>
              </a:ext>
            </a:extLst>
          </p:cNvPr>
          <p:cNvSpPr/>
          <p:nvPr/>
        </p:nvSpPr>
        <p:spPr>
          <a:xfrm>
            <a:off x="13700571" y="4872038"/>
            <a:ext cx="1954212" cy="51435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Storage</a:t>
            </a: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9ABD1B-D251-4F8D-B321-0748223ADE67}"/>
              </a:ext>
            </a:extLst>
          </p:cNvPr>
          <p:cNvSpPr/>
          <p:nvPr/>
        </p:nvSpPr>
        <p:spPr>
          <a:xfrm>
            <a:off x="16250096" y="3041650"/>
            <a:ext cx="1954212" cy="51435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Business</a:t>
            </a: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cxnSp>
        <p:nvCxnSpPr>
          <p:cNvPr id="58" name="直线箭头连接符 9">
            <a:extLst>
              <a:ext uri="{FF2B5EF4-FFF2-40B4-BE49-F238E27FC236}">
                <a16:creationId xmlns:a16="http://schemas.microsoft.com/office/drawing/2014/main" id="{D8A61963-A3B8-B249-AEAE-5CA582B98C73}"/>
              </a:ext>
            </a:extLst>
          </p:cNvPr>
          <p:cNvCxnSpPr>
            <a:cxnSpLocks/>
            <a:stCxn id="57" idx="2"/>
            <a:endCxn id="56" idx="0"/>
          </p:cNvCxnSpPr>
          <p:nvPr/>
        </p:nvCxnSpPr>
        <p:spPr bwMode="auto">
          <a:xfrm flipH="1">
            <a:off x="14678471" y="3556000"/>
            <a:ext cx="2549525" cy="1316038"/>
          </a:xfrm>
          <a:prstGeom prst="straightConnector1">
            <a:avLst/>
          </a:prstGeom>
          <a:noFill/>
          <a:ln w="25400" algn="ctr">
            <a:solidFill>
              <a:srgbClr val="00B05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92AE8A5E-49F9-4F64-8391-D1C12140B051}"/>
              </a:ext>
            </a:extLst>
          </p:cNvPr>
          <p:cNvSpPr/>
          <p:nvPr/>
        </p:nvSpPr>
        <p:spPr>
          <a:xfrm>
            <a:off x="16250096" y="4932363"/>
            <a:ext cx="1954212" cy="51435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Order</a:t>
            </a: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cxnSp>
        <p:nvCxnSpPr>
          <p:cNvPr id="60" name="直线箭头连接符 11">
            <a:extLst>
              <a:ext uri="{FF2B5EF4-FFF2-40B4-BE49-F238E27FC236}">
                <a16:creationId xmlns:a16="http://schemas.microsoft.com/office/drawing/2014/main" id="{1E60A86A-6784-8444-A129-1365DD7609A7}"/>
              </a:ext>
            </a:extLst>
          </p:cNvPr>
          <p:cNvCxnSpPr>
            <a:cxnSpLocks/>
            <a:stCxn id="57" idx="2"/>
            <a:endCxn id="59" idx="0"/>
          </p:cNvCxnSpPr>
          <p:nvPr/>
        </p:nvCxnSpPr>
        <p:spPr bwMode="auto">
          <a:xfrm>
            <a:off x="17227996" y="3556000"/>
            <a:ext cx="0" cy="1376363"/>
          </a:xfrm>
          <a:prstGeom prst="straightConnector1">
            <a:avLst/>
          </a:prstGeom>
          <a:noFill/>
          <a:ln w="25400" algn="ctr">
            <a:solidFill>
              <a:srgbClr val="00B05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2DF9E76B-9AE9-44BE-8588-A0D6F33B2F72}"/>
              </a:ext>
            </a:extLst>
          </p:cNvPr>
          <p:cNvSpPr/>
          <p:nvPr/>
        </p:nvSpPr>
        <p:spPr>
          <a:xfrm>
            <a:off x="18801208" y="4902200"/>
            <a:ext cx="1954213" cy="51435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Account</a:t>
            </a:r>
            <a:endParaRPr kumimoji="1" lang="zh-CN" altLang="en-US" sz="18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cxnSp>
        <p:nvCxnSpPr>
          <p:cNvPr id="62" name="直线箭头连接符 13">
            <a:extLst>
              <a:ext uri="{FF2B5EF4-FFF2-40B4-BE49-F238E27FC236}">
                <a16:creationId xmlns:a16="http://schemas.microsoft.com/office/drawing/2014/main" id="{52075885-E8C0-6F40-8393-2C57DD4A5199}"/>
              </a:ext>
            </a:extLst>
          </p:cNvPr>
          <p:cNvCxnSpPr>
            <a:cxnSpLocks/>
            <a:stCxn id="57" idx="2"/>
            <a:endCxn id="61" idx="0"/>
          </p:cNvCxnSpPr>
          <p:nvPr/>
        </p:nvCxnSpPr>
        <p:spPr bwMode="auto">
          <a:xfrm>
            <a:off x="17227996" y="3556000"/>
            <a:ext cx="2551112" cy="1346200"/>
          </a:xfrm>
          <a:prstGeom prst="straightConnector1">
            <a:avLst/>
          </a:prstGeom>
          <a:noFill/>
          <a:ln w="25400" algn="ctr">
            <a:solidFill>
              <a:srgbClr val="00B05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直线箭头连接符 14">
            <a:extLst>
              <a:ext uri="{FF2B5EF4-FFF2-40B4-BE49-F238E27FC236}">
                <a16:creationId xmlns:a16="http://schemas.microsoft.com/office/drawing/2014/main" id="{EF26738C-1EBE-7F4C-892A-67CFEFDC4DA2}"/>
              </a:ext>
            </a:extLst>
          </p:cNvPr>
          <p:cNvCxnSpPr>
            <a:cxnSpLocks/>
            <a:endCxn id="55" idx="1"/>
          </p:cNvCxnSpPr>
          <p:nvPr/>
        </p:nvCxnSpPr>
        <p:spPr bwMode="auto">
          <a:xfrm>
            <a:off x="14678471" y="5386388"/>
            <a:ext cx="0" cy="850900"/>
          </a:xfrm>
          <a:prstGeom prst="straightConnector1">
            <a:avLst/>
          </a:prstGeom>
          <a:noFill/>
          <a:ln w="25400" algn="ctr">
            <a:solidFill>
              <a:srgbClr val="FF0000"/>
            </a:solidFill>
            <a:prstDash val="sysDash"/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4" name="罐形 15">
            <a:extLst>
              <a:ext uri="{FF2B5EF4-FFF2-40B4-BE49-F238E27FC236}">
                <a16:creationId xmlns:a16="http://schemas.microsoft.com/office/drawing/2014/main" id="{AA022F6B-F406-4166-9B86-8016901A937D}"/>
              </a:ext>
            </a:extLst>
          </p:cNvPr>
          <p:cNvSpPr/>
          <p:nvPr/>
        </p:nvSpPr>
        <p:spPr>
          <a:xfrm>
            <a:off x="16780321" y="6297613"/>
            <a:ext cx="893762" cy="612775"/>
          </a:xfrm>
          <a:prstGeom prst="can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12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DB</a:t>
            </a:r>
            <a:endParaRPr kumimoji="1" lang="zh-CN" altLang="en-US" sz="12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cxnSp>
        <p:nvCxnSpPr>
          <p:cNvPr id="65" name="直线箭头连接符 16">
            <a:extLst>
              <a:ext uri="{FF2B5EF4-FFF2-40B4-BE49-F238E27FC236}">
                <a16:creationId xmlns:a16="http://schemas.microsoft.com/office/drawing/2014/main" id="{8F80EE1A-F9DC-9F4B-B2EC-0CEBA0C2F2FB}"/>
              </a:ext>
            </a:extLst>
          </p:cNvPr>
          <p:cNvCxnSpPr>
            <a:cxnSpLocks/>
            <a:stCxn id="59" idx="2"/>
            <a:endCxn id="64" idx="1"/>
          </p:cNvCxnSpPr>
          <p:nvPr/>
        </p:nvCxnSpPr>
        <p:spPr bwMode="auto">
          <a:xfrm>
            <a:off x="17227996" y="5446713"/>
            <a:ext cx="0" cy="850900"/>
          </a:xfrm>
          <a:prstGeom prst="straightConnector1">
            <a:avLst/>
          </a:prstGeom>
          <a:noFill/>
          <a:ln w="25400" algn="ctr">
            <a:solidFill>
              <a:srgbClr val="FF0000"/>
            </a:solidFill>
            <a:prstDash val="sysDash"/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罐形 17">
            <a:extLst>
              <a:ext uri="{FF2B5EF4-FFF2-40B4-BE49-F238E27FC236}">
                <a16:creationId xmlns:a16="http://schemas.microsoft.com/office/drawing/2014/main" id="{E4288715-4F2C-49D3-A967-959A12BFD46E}"/>
              </a:ext>
            </a:extLst>
          </p:cNvPr>
          <p:cNvSpPr/>
          <p:nvPr/>
        </p:nvSpPr>
        <p:spPr>
          <a:xfrm>
            <a:off x="19331433" y="6318250"/>
            <a:ext cx="893763" cy="612775"/>
          </a:xfrm>
          <a:prstGeom prst="can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Hans" sz="1200" b="0" kern="0" dirty="0">
                <a:solidFill>
                  <a:prstClr val="white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DB</a:t>
            </a:r>
            <a:endParaRPr kumimoji="1" lang="zh-CN" altLang="en-US" sz="1200" b="0" kern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cxnSp>
        <p:nvCxnSpPr>
          <p:cNvPr id="67" name="直线箭头连接符 18">
            <a:extLst>
              <a:ext uri="{FF2B5EF4-FFF2-40B4-BE49-F238E27FC236}">
                <a16:creationId xmlns:a16="http://schemas.microsoft.com/office/drawing/2014/main" id="{52243D5F-E348-0740-95C6-BB24B918487C}"/>
              </a:ext>
            </a:extLst>
          </p:cNvPr>
          <p:cNvCxnSpPr>
            <a:cxnSpLocks/>
            <a:stCxn id="61" idx="2"/>
            <a:endCxn id="66" idx="1"/>
          </p:cNvCxnSpPr>
          <p:nvPr/>
        </p:nvCxnSpPr>
        <p:spPr bwMode="auto">
          <a:xfrm flipH="1">
            <a:off x="19779108" y="5416550"/>
            <a:ext cx="0" cy="901700"/>
          </a:xfrm>
          <a:prstGeom prst="straightConnector1">
            <a:avLst/>
          </a:prstGeom>
          <a:noFill/>
          <a:ln w="25400" algn="ctr">
            <a:solidFill>
              <a:srgbClr val="FF0000"/>
            </a:solidFill>
            <a:prstDash val="sysDash"/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7AE5C55-08D5-431D-850F-56F57514068E}"/>
              </a:ext>
            </a:extLst>
          </p:cNvPr>
          <p:cNvSpPr txBox="1"/>
          <p:nvPr/>
        </p:nvSpPr>
        <p:spPr>
          <a:xfrm rot="20059477">
            <a:off x="15276958" y="3825875"/>
            <a:ext cx="758825" cy="5143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srgbClr val="00B050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RPC</a:t>
            </a:r>
            <a:endParaRPr kumimoji="1" lang="zh-CN" altLang="en-US" sz="1800" b="0" kern="0">
              <a:solidFill>
                <a:srgbClr val="00B050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5A6C0FBB-C233-4E52-A79B-B8AB9AD38B24}"/>
              </a:ext>
            </a:extLst>
          </p:cNvPr>
          <p:cNvSpPr txBox="1"/>
          <p:nvPr/>
        </p:nvSpPr>
        <p:spPr>
          <a:xfrm rot="1662848">
            <a:off x="18302733" y="3813175"/>
            <a:ext cx="757238" cy="5143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srgbClr val="00B050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RPC</a:t>
            </a:r>
            <a:endParaRPr kumimoji="1" lang="zh-CN" altLang="en-US" sz="1800" b="0" kern="0">
              <a:solidFill>
                <a:srgbClr val="00B050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8D18675D-08A0-4B78-83D6-17B553558FB4}"/>
              </a:ext>
            </a:extLst>
          </p:cNvPr>
          <p:cNvSpPr txBox="1"/>
          <p:nvPr/>
        </p:nvSpPr>
        <p:spPr>
          <a:xfrm rot="16200000">
            <a:off x="16608077" y="3904457"/>
            <a:ext cx="844550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1" lang="en-US" altLang="zh-CN" sz="1800" b="0" kern="0" dirty="0">
                <a:solidFill>
                  <a:srgbClr val="00B050"/>
                </a:solidFill>
                <a:latin typeface="等线" panose="020F0502020204030204"/>
                <a:ea typeface="等线" panose="02010600030101010101" pitchFamily="2" charset="-122"/>
                <a:cs typeface="+mn-cs"/>
                <a:sym typeface="Helvetica Neue" charset="0"/>
              </a:rPr>
              <a:t>RPC</a:t>
            </a:r>
            <a:endParaRPr kumimoji="1" lang="zh-CN" altLang="en-US" sz="1800" b="0" kern="0">
              <a:solidFill>
                <a:srgbClr val="00B050"/>
              </a:solidFill>
              <a:latin typeface="等线" panose="020F0502020204030204"/>
              <a:ea typeface="等线" panose="02010600030101010101" pitchFamily="2" charset="-122"/>
              <a:cs typeface="+mn-cs"/>
              <a:sym typeface="Helvetica Neue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7DBB2DA-C7F4-A547-9B3F-C88A3CF502B3}"/>
              </a:ext>
            </a:extLst>
          </p:cNvPr>
          <p:cNvGrpSpPr/>
          <p:nvPr/>
        </p:nvGrpSpPr>
        <p:grpSpPr>
          <a:xfrm>
            <a:off x="-50800" y="571500"/>
            <a:ext cx="17983200" cy="1363663"/>
            <a:chOff x="-50800" y="571500"/>
            <a:chExt cx="17983200" cy="1363663"/>
          </a:xfrm>
        </p:grpSpPr>
        <p:sp>
          <p:nvSpPr>
            <p:cNvPr id="29" name="Text Box 1">
              <a:extLst>
                <a:ext uri="{FF2B5EF4-FFF2-40B4-BE49-F238E27FC236}">
                  <a16:creationId xmlns:a16="http://schemas.microsoft.com/office/drawing/2014/main" id="{ABF00264-B47E-C846-ACAA-C4196DDC100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19175" y="601663"/>
              <a:ext cx="16913225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lvl="0" eaLnBrk="1"/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Problem</a:t>
              </a:r>
              <a:r>
                <a:rPr lang="zh-CN" altLang="en-US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 </a:t>
              </a:r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VS</a:t>
              </a:r>
              <a:r>
                <a:rPr lang="zh-CN" altLang="en-US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 </a:t>
              </a:r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Solution</a:t>
              </a:r>
              <a:endParaRPr lang="zh-CN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ingFang SC Semibold" panose="020B0400000000000000" pitchFamily="34" charset="-122"/>
              </a:endParaRPr>
            </a:p>
          </p:txBody>
        </p:sp>
        <p:sp>
          <p:nvSpPr>
            <p:cNvPr id="30" name="Rectangle 72">
              <a:extLst>
                <a:ext uri="{FF2B5EF4-FFF2-40B4-BE49-F238E27FC236}">
                  <a16:creationId xmlns:a16="http://schemas.microsoft.com/office/drawing/2014/main" id="{B9669E34-9FFA-0745-8A85-7C3233B05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800" y="571500"/>
              <a:ext cx="287338" cy="127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pPr algn="ctr" eaLnBrk="1">
                <a:defRPr/>
              </a:pPr>
              <a:endParaRPr lang="zh-CN" altLang="zh-CN" sz="3200" b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Neue Medium" panose="02000503000000020004" pitchFamily="2" charset="0"/>
              </a:endParaRPr>
            </a:p>
          </p:txBody>
        </p:sp>
      </p:grpSp>
      <p:sp>
        <p:nvSpPr>
          <p:cNvPr id="3" name="标题 2">
            <a:extLst>
              <a:ext uri="{FF2B5EF4-FFF2-40B4-BE49-F238E27FC236}">
                <a16:creationId xmlns:a16="http://schemas.microsoft.com/office/drawing/2014/main" id="{70D2CA48-A921-484E-B7F8-98A5698E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4" grpId="0" animBg="1"/>
      <p:bldP spid="55" grpId="0" animBg="1"/>
      <p:bldP spid="56" grpId="0" animBg="1"/>
      <p:bldP spid="57" grpId="0" animBg="1"/>
      <p:bldP spid="59" grpId="0" animBg="1"/>
      <p:bldP spid="61" grpId="0" animBg="1"/>
      <p:bldP spid="64" grpId="0" animBg="1"/>
      <p:bldP spid="66" grpId="0" animBg="1"/>
      <p:bldP spid="68" grpId="0"/>
      <p:bldP spid="69" grpId="0"/>
      <p:bldP spid="7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334EF9BE-EB42-5F4B-88BD-705E7925CD35}"/>
              </a:ext>
            </a:extLst>
          </p:cNvPr>
          <p:cNvGrpSpPr/>
          <p:nvPr/>
        </p:nvGrpSpPr>
        <p:grpSpPr>
          <a:xfrm>
            <a:off x="-50800" y="571500"/>
            <a:ext cx="17983200" cy="1363663"/>
            <a:chOff x="-50800" y="571500"/>
            <a:chExt cx="17983200" cy="1363663"/>
          </a:xfrm>
        </p:grpSpPr>
        <p:sp>
          <p:nvSpPr>
            <p:cNvPr id="4" name="Text Box 1">
              <a:extLst>
                <a:ext uri="{FF2B5EF4-FFF2-40B4-BE49-F238E27FC236}">
                  <a16:creationId xmlns:a16="http://schemas.microsoft.com/office/drawing/2014/main" id="{E46B323D-F0FA-D548-A51C-5C4312BCFDB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19175" y="601663"/>
              <a:ext cx="16913225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lvl="0" eaLnBrk="1"/>
              <a:r>
                <a:rPr lang="zh-CN" altLang="en-US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 </a:t>
              </a:r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Solution</a:t>
              </a:r>
              <a:endParaRPr lang="zh-CN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ingFang SC Semibold" panose="020B0400000000000000" pitchFamily="34" charset="-122"/>
              </a:endParaRPr>
            </a:p>
          </p:txBody>
        </p:sp>
        <p:sp>
          <p:nvSpPr>
            <p:cNvPr id="5" name="Rectangle 72">
              <a:extLst>
                <a:ext uri="{FF2B5EF4-FFF2-40B4-BE49-F238E27FC236}">
                  <a16:creationId xmlns:a16="http://schemas.microsoft.com/office/drawing/2014/main" id="{4BA0FEC6-682A-7341-8A11-6C5B0D618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800" y="571500"/>
              <a:ext cx="287338" cy="127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pPr algn="ctr" eaLnBrk="1">
                <a:defRPr/>
              </a:pPr>
              <a:endParaRPr lang="zh-CN" altLang="zh-CN" sz="3200" b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Neue Medium" panose="02000503000000020004" pitchFamily="2" charset="0"/>
              </a:endParaRPr>
            </a:p>
          </p:txBody>
        </p:sp>
      </p:grpSp>
      <p:sp>
        <p:nvSpPr>
          <p:cNvPr id="8" name="文本框 20">
            <a:extLst>
              <a:ext uri="{FF2B5EF4-FFF2-40B4-BE49-F238E27FC236}">
                <a16:creationId xmlns:a16="http://schemas.microsoft.com/office/drawing/2014/main" id="{002F7899-8C90-BA42-A3BF-44DCDD037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6543" y="3276823"/>
            <a:ext cx="17455730" cy="8710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571500" indent="-571500" algn="l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4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RPC:</a:t>
            </a:r>
          </a:p>
          <a:p>
            <a:pPr algn="l">
              <a:lnSpc>
                <a:spcPct val="130000"/>
              </a:lnSpc>
            </a:pPr>
            <a:r>
              <a:rPr lang="zh-CN" altLang="en-US" sz="40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</a:t>
            </a:r>
            <a:r>
              <a:rPr lang="en-US" altLang="zh-CN" sz="40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Dubbo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Spring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Cloud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36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Motan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、</a:t>
            </a:r>
            <a:r>
              <a:rPr lang="en-US" altLang="zh-C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SOFA-RPC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和 </a:t>
            </a:r>
            <a:r>
              <a:rPr lang="zh-CN" altLang="e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自定义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RPC</a:t>
            </a:r>
            <a:r>
              <a:rPr lang="zh-CN" altLang="en-US" sz="36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框架</a:t>
            </a:r>
            <a:endParaRPr lang="en-US" altLang="zh-CN" sz="3600" dirty="0">
              <a:solidFill>
                <a:schemeClr val="bg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ct val="130000"/>
              </a:lnSpc>
            </a:pPr>
            <a:endParaRPr kumimoji="1" lang="en-US" altLang="zh-CN" sz="4000" dirty="0">
              <a:solidFill>
                <a:schemeClr val="bg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571500" indent="-571500" algn="l">
              <a:lnSpc>
                <a:spcPct val="130000"/>
              </a:lnSpc>
              <a:buFont typeface="Wingdings" pitchFamily="2" charset="2"/>
              <a:buChar char="Ø"/>
            </a:pPr>
            <a:r>
              <a:rPr kumimoji="1" lang="zh-CN" altLang="en-US" sz="4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资源：</a:t>
            </a:r>
            <a:endParaRPr kumimoji="1" lang="en-US" altLang="zh-CN" sz="4000" dirty="0">
              <a:solidFill>
                <a:srgbClr val="FFC00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571500" indent="-571500" algn="l">
              <a:lnSpc>
                <a:spcPct val="130000"/>
              </a:lnSpc>
              <a:buFont typeface="Wingdings" pitchFamily="2" charset="2"/>
              <a:buChar char="Ø"/>
            </a:pPr>
            <a:endParaRPr kumimoji="1" lang="en-US" altLang="zh-CN" sz="4000" dirty="0">
              <a:solidFill>
                <a:schemeClr val="bg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kumimoji="1"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1"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MySQL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Oracle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PostgreSQL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H2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和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RDS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系列 等数据库</a:t>
            </a: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MQ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NoSQL</a:t>
            </a:r>
          </a:p>
          <a:p>
            <a:pPr>
              <a:lnSpc>
                <a:spcPts val="4000"/>
              </a:lnSpc>
            </a:pP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XA</a:t>
            </a:r>
          </a:p>
          <a:p>
            <a:pPr>
              <a:lnSpc>
                <a:spcPts val="4000"/>
              </a:lnSpc>
            </a:pP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  长事务</a:t>
            </a: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endParaRPr kumimoji="1"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1"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kumimoji="1"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用户自定义类型资源</a:t>
            </a:r>
          </a:p>
        </p:txBody>
      </p:sp>
    </p:spTree>
    <p:extLst>
      <p:ext uri="{BB962C8B-B14F-4D97-AF65-F5344CB8AC3E}">
        <p14:creationId xmlns:p14="http://schemas.microsoft.com/office/powerpoint/2010/main" val="3199943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5">
            <a:extLst>
              <a:ext uri="{FF2B5EF4-FFF2-40B4-BE49-F238E27FC236}">
                <a16:creationId xmlns:a16="http://schemas.microsoft.com/office/drawing/2014/main" id="{240827AF-49A0-F044-81E8-0F2317718A98}"/>
              </a:ext>
            </a:extLst>
          </p:cNvPr>
          <p:cNvGrpSpPr>
            <a:grpSpLocks/>
          </p:cNvGrpSpPr>
          <p:nvPr/>
        </p:nvGrpSpPr>
        <p:grpSpPr bwMode="auto">
          <a:xfrm>
            <a:off x="10896600" y="3402013"/>
            <a:ext cx="11852275" cy="8872537"/>
            <a:chOff x="5595552" y="2146192"/>
            <a:chExt cx="5511800" cy="419188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FAE9323-FA0D-F147-BB15-32DEAE365401}"/>
                </a:ext>
              </a:extLst>
            </p:cNvPr>
            <p:cNvSpPr/>
            <p:nvPr/>
          </p:nvSpPr>
          <p:spPr>
            <a:xfrm>
              <a:off x="5595552" y="2146192"/>
              <a:ext cx="5511800" cy="12900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Transaction</a:t>
              </a:r>
              <a:r>
                <a:rPr kumimoji="1" lang="zh-CN" altLang="en-US" sz="320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Manager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625FE3D-CFEE-DE4B-AA8A-6F6E600B1F70}"/>
                </a:ext>
              </a:extLst>
            </p:cNvPr>
            <p:cNvSpPr/>
            <p:nvPr/>
          </p:nvSpPr>
          <p:spPr>
            <a:xfrm>
              <a:off x="9062390" y="4547017"/>
              <a:ext cx="2044962" cy="17910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Transaction</a:t>
              </a:r>
              <a:r>
                <a:rPr kumimoji="1" lang="zh-CN" altLang="en-US" sz="320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Coordinator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3AE6E4C-BA56-4347-B22A-DCB9A28AFF51}"/>
                </a:ext>
              </a:extLst>
            </p:cNvPr>
            <p:cNvSpPr/>
            <p:nvPr/>
          </p:nvSpPr>
          <p:spPr>
            <a:xfrm>
              <a:off x="5925552" y="4331760"/>
              <a:ext cx="1905432" cy="156154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Resource</a:t>
              </a:r>
            </a:p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Managers</a:t>
              </a:r>
            </a:p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(RM)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6E2B4DD-286C-1F45-82DD-FE54D7A513BB}"/>
                </a:ext>
              </a:extLst>
            </p:cNvPr>
            <p:cNvSpPr/>
            <p:nvPr/>
          </p:nvSpPr>
          <p:spPr>
            <a:xfrm>
              <a:off x="5760921" y="4547017"/>
              <a:ext cx="1904694" cy="15622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Resource</a:t>
              </a:r>
            </a:p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Managers</a:t>
              </a:r>
            </a:p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(RM)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DD0F9D1-66F1-9141-ADD9-7992849DC8DB}"/>
                </a:ext>
              </a:extLst>
            </p:cNvPr>
            <p:cNvSpPr/>
            <p:nvPr/>
          </p:nvSpPr>
          <p:spPr>
            <a:xfrm>
              <a:off x="5595552" y="4775774"/>
              <a:ext cx="1904694" cy="15622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Resource</a:t>
              </a:r>
              <a:r>
                <a:rPr kumimoji="1" lang="zh-CN" altLang="en-US" sz="320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dirty="0">
                  <a:latin typeface="Times New Roman" panose="02020603050405020304" pitchFamily="18" charset="0"/>
                  <a:cs typeface="Times New Roman" panose="02020603050405020304" pitchFamily="18" charset="0"/>
                  <a:sym typeface="Helvetica Neue" charset="0"/>
                </a:rPr>
                <a:t>Manager</a:t>
              </a:r>
            </a:p>
          </p:txBody>
        </p:sp>
        <p:cxnSp>
          <p:nvCxnSpPr>
            <p:cNvPr id="9" name="直线箭头连接符 16">
              <a:extLst>
                <a:ext uri="{FF2B5EF4-FFF2-40B4-BE49-F238E27FC236}">
                  <a16:creationId xmlns:a16="http://schemas.microsoft.com/office/drawing/2014/main" id="{9C7D8F8D-B854-ED49-9EA2-8BD35181BEA5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6547899" y="3436232"/>
              <a:ext cx="0" cy="1339542"/>
            </a:xfrm>
            <a:prstGeom prst="straightConnector1">
              <a:avLst/>
            </a:prstGeom>
            <a:ln>
              <a:solidFill>
                <a:schemeClr val="accent1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线箭头连接符 17">
              <a:extLst>
                <a:ext uri="{FF2B5EF4-FFF2-40B4-BE49-F238E27FC236}">
                  <a16:creationId xmlns:a16="http://schemas.microsoft.com/office/drawing/2014/main" id="{54B46B3E-4A28-3C43-AD62-56DE0C54E061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flipH="1">
              <a:off x="6713268" y="3436232"/>
              <a:ext cx="0" cy="1110785"/>
            </a:xfrm>
            <a:prstGeom prst="straightConnector1">
              <a:avLst/>
            </a:prstGeom>
            <a:ln>
              <a:solidFill>
                <a:schemeClr val="accent1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线箭头连接符 18">
              <a:extLst>
                <a:ext uri="{FF2B5EF4-FFF2-40B4-BE49-F238E27FC236}">
                  <a16:creationId xmlns:a16="http://schemas.microsoft.com/office/drawing/2014/main" id="{151182F1-0986-EB46-B4F8-3A907EA27C7C}"/>
                </a:ext>
              </a:extLst>
            </p:cNvPr>
            <p:cNvCxnSpPr>
              <a:cxnSpLocks/>
              <a:endCxn id="6" idx="0"/>
            </p:cNvCxnSpPr>
            <p:nvPr/>
          </p:nvCxnSpPr>
          <p:spPr>
            <a:xfrm>
              <a:off x="6877898" y="3436232"/>
              <a:ext cx="0" cy="895528"/>
            </a:xfrm>
            <a:prstGeom prst="straightConnector1">
              <a:avLst/>
            </a:prstGeom>
            <a:ln>
              <a:solidFill>
                <a:schemeClr val="accent1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线箭头连接符 19">
              <a:extLst>
                <a:ext uri="{FF2B5EF4-FFF2-40B4-BE49-F238E27FC236}">
                  <a16:creationId xmlns:a16="http://schemas.microsoft.com/office/drawing/2014/main" id="{096A463D-0745-A34E-BC46-2FD5ACAA4902}"/>
                </a:ext>
              </a:extLst>
            </p:cNvPr>
            <p:cNvCxnSpPr>
              <a:cxnSpLocks/>
              <a:endCxn id="8" idx="3"/>
            </p:cNvCxnSpPr>
            <p:nvPr/>
          </p:nvCxnSpPr>
          <p:spPr>
            <a:xfrm flipH="1">
              <a:off x="7500246" y="5557299"/>
              <a:ext cx="1562144" cy="0"/>
            </a:xfrm>
            <a:prstGeom prst="straightConnector1">
              <a:avLst/>
            </a:prstGeom>
            <a:ln>
              <a:solidFill>
                <a:schemeClr val="accent1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线箭头连接符 20">
              <a:extLst>
                <a:ext uri="{FF2B5EF4-FFF2-40B4-BE49-F238E27FC236}">
                  <a16:creationId xmlns:a16="http://schemas.microsoft.com/office/drawing/2014/main" id="{EFFBA9DD-CBA3-E043-8EFE-02B24CF7CEC9}"/>
                </a:ext>
              </a:extLst>
            </p:cNvPr>
            <p:cNvCxnSpPr>
              <a:cxnSpLocks/>
              <a:endCxn id="7" idx="3"/>
            </p:cNvCxnSpPr>
            <p:nvPr/>
          </p:nvCxnSpPr>
          <p:spPr>
            <a:xfrm flipH="1">
              <a:off x="7665615" y="5328541"/>
              <a:ext cx="1396775" cy="0"/>
            </a:xfrm>
            <a:prstGeom prst="straightConnector1">
              <a:avLst/>
            </a:prstGeom>
            <a:ln>
              <a:solidFill>
                <a:schemeClr val="accent1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线箭头连接符 21">
              <a:extLst>
                <a:ext uri="{FF2B5EF4-FFF2-40B4-BE49-F238E27FC236}">
                  <a16:creationId xmlns:a16="http://schemas.microsoft.com/office/drawing/2014/main" id="{24932AED-7486-7C43-9281-27A923D5DD1F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H="1">
              <a:off x="7830983" y="5112535"/>
              <a:ext cx="1231407" cy="0"/>
            </a:xfrm>
            <a:prstGeom prst="straightConnector1">
              <a:avLst/>
            </a:prstGeom>
            <a:ln>
              <a:solidFill>
                <a:schemeClr val="accent5"/>
              </a:solidFill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线箭头连接符 22">
              <a:extLst>
                <a:ext uri="{FF2B5EF4-FFF2-40B4-BE49-F238E27FC236}">
                  <a16:creationId xmlns:a16="http://schemas.microsoft.com/office/drawing/2014/main" id="{7983C9BE-51B9-8D4F-AE33-3FD0E0B6136E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V="1">
              <a:off x="10084871" y="3436232"/>
              <a:ext cx="0" cy="1110785"/>
            </a:xfrm>
            <a:prstGeom prst="straightConnector1">
              <a:avLst/>
            </a:prstGeom>
            <a:ln>
              <a:solidFill>
                <a:schemeClr val="accent5"/>
              </a:solidFill>
              <a:headEnd type="arrow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7166B2F9-BB82-9944-AF51-66C6D37D1C76}"/>
              </a:ext>
            </a:extLst>
          </p:cNvPr>
          <p:cNvSpPr txBox="1"/>
          <p:nvPr/>
        </p:nvSpPr>
        <p:spPr>
          <a:xfrm>
            <a:off x="1011238" y="3340100"/>
            <a:ext cx="8485187" cy="937418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indent="-9144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indent="-9144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indent="-9144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indent="-9144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zh-CN" sz="40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Transaction Coordinator(TC)</a:t>
            </a:r>
            <a:r>
              <a:rPr lang="zh-CN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：</a:t>
            </a:r>
            <a:endParaRPr lang="en-US" altLang="zh-CN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lvl="1" indent="0">
              <a:lnSpc>
                <a:spcPct val="130000"/>
              </a:lnSpc>
            </a:pPr>
            <a:r>
              <a:rPr lang="zh-CN" altLang="en-US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事务协调器，维护全局事务的运行状态，驱动全局事务的提交或回滚。</a:t>
            </a:r>
            <a:endParaRPr lang="en-US" altLang="zh-CN" sz="3200" b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endParaRPr lang="zh-CN" altLang="en-US" sz="4000" b="0" dirty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zh-CN" sz="40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Transaction Manager(TM)</a:t>
            </a:r>
            <a:r>
              <a:rPr lang="zh-CN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：</a:t>
            </a:r>
            <a:endParaRPr lang="en-US" altLang="zh-CN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lvl="1" indent="0">
              <a:lnSpc>
                <a:spcPct val="130000"/>
              </a:lnSpc>
            </a:pPr>
            <a:r>
              <a:rPr lang="zh-CN" altLang="en-US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控制全局事务的边界，负责开启一个全局事务，并最终负责发起全局提交或全局回滚</a:t>
            </a:r>
            <a:r>
              <a:rPr lang="zh-CN" altLang="en-US" sz="3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。</a:t>
            </a:r>
            <a:endParaRPr lang="en-US" altLang="zh-CN" sz="3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endParaRPr lang="zh-CN" alt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zh-CN" sz="40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Resource Manager(RM)</a:t>
            </a:r>
            <a:r>
              <a:rPr lang="zh-CN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：</a:t>
            </a:r>
            <a:endParaRPr lang="en-US" altLang="zh-CN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  <a:p>
            <a:pPr lvl="1" indent="0">
              <a:lnSpc>
                <a:spcPct val="130000"/>
              </a:lnSpc>
            </a:pPr>
            <a:r>
              <a:rPr lang="zh-CN" altLang="en-US" sz="3200" b="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rPr>
              <a:t>控制分支事务，负责分支事务的注册、状态汇报，并驱动分支（本地）事务的提交和回滚。</a:t>
            </a:r>
          </a:p>
          <a:p>
            <a:pPr>
              <a:lnSpc>
                <a:spcPct val="130000"/>
              </a:lnSpc>
            </a:pPr>
            <a:endParaRPr kumimoji="1" lang="zh-CN" altLang="en-US" sz="4000" dirty="0">
              <a:latin typeface="Microsoft YaHei" panose="020B0503020204020204" pitchFamily="34" charset="-122"/>
              <a:ea typeface="Microsoft YaHei" panose="020B0503020204020204" pitchFamily="34" charset="-122"/>
              <a:cs typeface="Microsoft YaHei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6B884E8-B450-694D-AA04-D0FE104D7237}"/>
              </a:ext>
            </a:extLst>
          </p:cNvPr>
          <p:cNvGrpSpPr/>
          <p:nvPr/>
        </p:nvGrpSpPr>
        <p:grpSpPr>
          <a:xfrm>
            <a:off x="-50800" y="571500"/>
            <a:ext cx="17983200" cy="1363663"/>
            <a:chOff x="-50800" y="571500"/>
            <a:chExt cx="17983200" cy="1363663"/>
          </a:xfrm>
        </p:grpSpPr>
        <p:sp>
          <p:nvSpPr>
            <p:cNvPr id="21" name="Text Box 1">
              <a:extLst>
                <a:ext uri="{FF2B5EF4-FFF2-40B4-BE49-F238E27FC236}">
                  <a16:creationId xmlns:a16="http://schemas.microsoft.com/office/drawing/2014/main" id="{7D5845DE-8B28-B441-8EE1-135BB53EEA6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19175" y="601663"/>
              <a:ext cx="16913225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lvl="0" eaLnBrk="1"/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  <a:sym typeface="PingFang SC Semibold" panose="020B0400000000000000" pitchFamily="34" charset="-122"/>
                </a:rPr>
                <a:t>Seata</a:t>
              </a:r>
              <a:r>
                <a:rPr lang="zh-CN" altLang="en-US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 原理</a:t>
              </a:r>
              <a:endParaRPr lang="zh-CN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ingFang SC Semibold" panose="020B0400000000000000" pitchFamily="34" charset="-122"/>
              </a:endParaRPr>
            </a:p>
          </p:txBody>
        </p:sp>
        <p:sp>
          <p:nvSpPr>
            <p:cNvPr id="22" name="Rectangle 72">
              <a:extLst>
                <a:ext uri="{FF2B5EF4-FFF2-40B4-BE49-F238E27FC236}">
                  <a16:creationId xmlns:a16="http://schemas.microsoft.com/office/drawing/2014/main" id="{D9F7576A-80CA-C543-AF17-C7B53B593E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800" y="571500"/>
              <a:ext cx="287338" cy="127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pPr algn="ctr" eaLnBrk="1">
                <a:defRPr/>
              </a:pPr>
              <a:endParaRPr lang="zh-CN" altLang="zh-CN" sz="3200" b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Neue Medium" panose="02000503000000020004" pitchFamily="2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>
            <a:extLst>
              <a:ext uri="{FF2B5EF4-FFF2-40B4-BE49-F238E27FC236}">
                <a16:creationId xmlns:a16="http://schemas.microsoft.com/office/drawing/2014/main" id="{71EB6BA0-935F-7445-834B-63721403FE9C}"/>
              </a:ext>
            </a:extLst>
          </p:cNvPr>
          <p:cNvGrpSpPr/>
          <p:nvPr/>
        </p:nvGrpSpPr>
        <p:grpSpPr>
          <a:xfrm>
            <a:off x="-50800" y="571500"/>
            <a:ext cx="17983200" cy="1363663"/>
            <a:chOff x="-50800" y="571500"/>
            <a:chExt cx="17983200" cy="1363663"/>
          </a:xfrm>
        </p:grpSpPr>
        <p:sp>
          <p:nvSpPr>
            <p:cNvPr id="48" name="Text Box 1">
              <a:extLst>
                <a:ext uri="{FF2B5EF4-FFF2-40B4-BE49-F238E27FC236}">
                  <a16:creationId xmlns:a16="http://schemas.microsoft.com/office/drawing/2014/main" id="{86D0670A-6E74-2D41-8304-FD233279543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19175" y="601663"/>
              <a:ext cx="16913225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lvl="0" eaLnBrk="1"/>
              <a:r>
                <a:rPr lang="en-US" altLang="zh-CN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  <a:sym typeface="PingFang SC Semibold" panose="020B0400000000000000" pitchFamily="34" charset="-122"/>
                </a:rPr>
                <a:t>Seata</a:t>
              </a:r>
              <a:r>
                <a:rPr lang="zh-CN" altLang="en-US" sz="8000" dirty="0">
                  <a:solidFill>
                    <a:srgbClr val="43434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PingFang SC Semibold" panose="020B0400000000000000" pitchFamily="34" charset="-122"/>
                </a:rPr>
                <a:t> 原理</a:t>
              </a:r>
              <a:endParaRPr lang="zh-CN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ingFang SC Semibold" panose="020B0400000000000000" pitchFamily="34" charset="-122"/>
              </a:endParaRPr>
            </a:p>
          </p:txBody>
        </p:sp>
        <p:sp>
          <p:nvSpPr>
            <p:cNvPr id="49" name="Rectangle 72">
              <a:extLst>
                <a:ext uri="{FF2B5EF4-FFF2-40B4-BE49-F238E27FC236}">
                  <a16:creationId xmlns:a16="http://schemas.microsoft.com/office/drawing/2014/main" id="{64B4FB78-3D59-C841-86DA-584708093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800" y="571500"/>
              <a:ext cx="287338" cy="127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  <a:extLst/>
          </p:spPr>
          <p:txBody>
            <a:bodyPr lIns="50800" tIns="50800" rIns="50800" bIns="50800" anchor="ctr"/>
            <a:lstStyle/>
            <a:p>
              <a:pPr algn="ctr" eaLnBrk="1">
                <a:defRPr/>
              </a:pPr>
              <a:endParaRPr lang="zh-CN" altLang="zh-CN" sz="3200" b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 Neue Medium" panose="02000503000000020004" pitchFamily="2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B26F995-78FE-BD40-A8A5-970511A711C8}"/>
              </a:ext>
            </a:extLst>
          </p:cNvPr>
          <p:cNvGrpSpPr/>
          <p:nvPr/>
        </p:nvGrpSpPr>
        <p:grpSpPr>
          <a:xfrm>
            <a:off x="3839255" y="2681537"/>
            <a:ext cx="18073826" cy="10513168"/>
            <a:chOff x="3839254" y="2681536"/>
            <a:chExt cx="18217471" cy="11003159"/>
          </a:xfrm>
        </p:grpSpPr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521B5CA6-1716-DE42-AB96-DD4A032E67ED}"/>
                </a:ext>
              </a:extLst>
            </p:cNvPr>
            <p:cNvSpPr/>
            <p:nvPr/>
          </p:nvSpPr>
          <p:spPr bwMode="auto">
            <a:xfrm>
              <a:off x="3839254" y="2681536"/>
              <a:ext cx="3888433" cy="189865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    </a:t>
              </a: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Business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C6F4CE25-E661-F84B-AB46-4CF7444167CE}"/>
                </a:ext>
              </a:extLst>
            </p:cNvPr>
            <p:cNvSpPr/>
            <p:nvPr/>
          </p:nvSpPr>
          <p:spPr bwMode="auto">
            <a:xfrm>
              <a:off x="7164389" y="4793095"/>
              <a:ext cx="3219110" cy="1897062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Order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8441" name="组合 50">
              <a:extLst>
                <a:ext uri="{FF2B5EF4-FFF2-40B4-BE49-F238E27FC236}">
                  <a16:creationId xmlns:a16="http://schemas.microsoft.com/office/drawing/2014/main" id="{25EBA9B4-F39C-EB42-B18F-879B3E79E7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43528" y="6079789"/>
              <a:ext cx="1510690" cy="2363788"/>
              <a:chOff x="9334641" y="3599799"/>
              <a:chExt cx="770493" cy="1542438"/>
            </a:xfrm>
          </p:grpSpPr>
          <p:sp>
            <p:nvSpPr>
              <p:cNvPr id="79" name="罐形 46">
                <a:extLst>
                  <a:ext uri="{FF2B5EF4-FFF2-40B4-BE49-F238E27FC236}">
                    <a16:creationId xmlns:a16="http://schemas.microsoft.com/office/drawing/2014/main" id="{154D2E2F-02DA-7A4F-9CFC-F0D27768518A}"/>
                  </a:ext>
                </a:extLst>
              </p:cNvPr>
              <p:cNvSpPr/>
              <p:nvPr/>
            </p:nvSpPr>
            <p:spPr>
              <a:xfrm>
                <a:off x="9334641" y="4399505"/>
                <a:ext cx="714127" cy="742732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7885A288-5784-504F-A34D-BF4111AB8DB1}"/>
                  </a:ext>
                </a:extLst>
              </p:cNvPr>
              <p:cNvSpPr/>
              <p:nvPr/>
            </p:nvSpPr>
            <p:spPr>
              <a:xfrm>
                <a:off x="9391007" y="3599799"/>
                <a:ext cx="71412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81" name="下箭头 80">
                <a:extLst>
                  <a:ext uri="{FF2B5EF4-FFF2-40B4-BE49-F238E27FC236}">
                    <a16:creationId xmlns:a16="http://schemas.microsoft.com/office/drawing/2014/main" id="{21CAA99D-D33A-6F40-99A1-022730790F55}"/>
                  </a:ext>
                </a:extLst>
              </p:cNvPr>
              <p:cNvSpPr/>
              <p:nvPr/>
            </p:nvSpPr>
            <p:spPr>
              <a:xfrm>
                <a:off x="9578481" y="3928176"/>
                <a:ext cx="255855" cy="471329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53" name="圆角矩形 52">
              <a:extLst>
                <a:ext uri="{FF2B5EF4-FFF2-40B4-BE49-F238E27FC236}">
                  <a16:creationId xmlns:a16="http://schemas.microsoft.com/office/drawing/2014/main" id="{17D8D280-023A-844C-A8CD-AE4F831D5A95}"/>
                </a:ext>
              </a:extLst>
            </p:cNvPr>
            <p:cNvSpPr/>
            <p:nvPr/>
          </p:nvSpPr>
          <p:spPr bwMode="auto">
            <a:xfrm>
              <a:off x="11007460" y="6921140"/>
              <a:ext cx="3237944" cy="1897062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Account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8444" name="组合 53">
              <a:extLst>
                <a:ext uri="{FF2B5EF4-FFF2-40B4-BE49-F238E27FC236}">
                  <a16:creationId xmlns:a16="http://schemas.microsoft.com/office/drawing/2014/main" id="{4098710A-7E8C-1648-9200-011E97632C8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903636" y="8217931"/>
              <a:ext cx="1401763" cy="2465928"/>
              <a:chOff x="8515182" y="3602826"/>
              <a:chExt cx="714937" cy="1609087"/>
            </a:xfrm>
          </p:grpSpPr>
          <p:sp>
            <p:nvSpPr>
              <p:cNvPr id="73" name="罐形 40">
                <a:extLst>
                  <a:ext uri="{FF2B5EF4-FFF2-40B4-BE49-F238E27FC236}">
                    <a16:creationId xmlns:a16="http://schemas.microsoft.com/office/drawing/2014/main" id="{5E7FA772-BDFF-BA41-9919-6F78F6AA98BB}"/>
                  </a:ext>
                </a:extLst>
              </p:cNvPr>
              <p:cNvSpPr/>
              <p:nvPr/>
            </p:nvSpPr>
            <p:spPr>
              <a:xfrm>
                <a:off x="8515182" y="4469181"/>
                <a:ext cx="714937" cy="742732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74" name="矩形 73">
                <a:extLst>
                  <a:ext uri="{FF2B5EF4-FFF2-40B4-BE49-F238E27FC236}">
                    <a16:creationId xmlns:a16="http://schemas.microsoft.com/office/drawing/2014/main" id="{6CA12570-4733-AC44-8DF2-2C3BCF9DC725}"/>
                  </a:ext>
                </a:extLst>
              </p:cNvPr>
              <p:cNvSpPr/>
              <p:nvPr/>
            </p:nvSpPr>
            <p:spPr>
              <a:xfrm>
                <a:off x="8515182" y="3602826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75" name="下箭头 74">
                <a:extLst>
                  <a:ext uri="{FF2B5EF4-FFF2-40B4-BE49-F238E27FC236}">
                    <a16:creationId xmlns:a16="http://schemas.microsoft.com/office/drawing/2014/main" id="{59FF718A-C3FE-E345-B23E-56E787B1D145}"/>
                  </a:ext>
                </a:extLst>
              </p:cNvPr>
              <p:cNvSpPr/>
              <p:nvPr/>
            </p:nvSpPr>
            <p:spPr>
              <a:xfrm>
                <a:off x="8745127" y="4016145"/>
                <a:ext cx="255046" cy="471329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7B053A48-A698-5D49-9B10-F3D87BE929E4}"/>
                </a:ext>
              </a:extLst>
            </p:cNvPr>
            <p:cNvSpPr/>
            <p:nvPr/>
          </p:nvSpPr>
          <p:spPr bwMode="auto">
            <a:xfrm>
              <a:off x="6156117" y="3426340"/>
              <a:ext cx="1544638" cy="503237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TM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8327812D-05DB-804C-9374-B60F80A2539E}"/>
                </a:ext>
              </a:extLst>
            </p:cNvPr>
            <p:cNvSpPr/>
            <p:nvPr/>
          </p:nvSpPr>
          <p:spPr bwMode="auto">
            <a:xfrm>
              <a:off x="20110450" y="2814673"/>
              <a:ext cx="1946275" cy="10668063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2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18448" name="组合 57">
              <a:extLst>
                <a:ext uri="{FF2B5EF4-FFF2-40B4-BE49-F238E27FC236}">
                  <a16:creationId xmlns:a16="http://schemas.microsoft.com/office/drawing/2014/main" id="{8FA635AE-8EB4-7244-9B83-4C3EA8CDE9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00756" y="2960463"/>
              <a:ext cx="12410057" cy="644238"/>
              <a:chOff x="6747225" y="2285577"/>
              <a:chExt cx="9484175" cy="420384"/>
            </a:xfrm>
          </p:grpSpPr>
          <p:cxnSp>
            <p:nvCxnSpPr>
              <p:cNvPr id="68" name="直线箭头连接符 35">
                <a:extLst>
                  <a:ext uri="{FF2B5EF4-FFF2-40B4-BE49-F238E27FC236}">
                    <a16:creationId xmlns:a16="http://schemas.microsoft.com/office/drawing/2014/main" id="{5D890F31-418C-E54E-B41F-0621885055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47225" y="2644518"/>
                <a:ext cx="9484175" cy="0"/>
              </a:xfrm>
              <a:prstGeom prst="straightConnector1">
                <a:avLst/>
              </a:prstGeom>
              <a:noFill/>
              <a:ln w="76200" cap="flat">
                <a:solidFill>
                  <a:srgbClr val="ED7D31"/>
                </a:solidFill>
                <a:prstDash val="sysDash"/>
                <a:round/>
                <a:headEnd type="triangle"/>
                <a:tailEnd type="triangle"/>
              </a:ln>
              <a:effectLst/>
              <a:sp3d/>
            </p:spPr>
          </p:cxn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A616B5A2-513D-7542-959D-E0FE0EC6782A}"/>
                  </a:ext>
                </a:extLst>
              </p:cNvPr>
              <p:cNvSpPr txBox="1"/>
              <p:nvPr/>
            </p:nvSpPr>
            <p:spPr>
              <a:xfrm>
                <a:off x="9719722" y="2285577"/>
                <a:ext cx="1836398" cy="42038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txBody>
              <a:bodyPr spcFirstLastPara="1" wrap="none" lIns="91438" tIns="91438" rIns="91438" bIns="91438" spcCol="38100">
                <a:spAutoFit/>
              </a:bodyPr>
              <a:lstStyle/>
              <a:p>
                <a:pPr defTabSz="1828706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Hans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Begin</a:t>
                </a:r>
                <a:r>
                  <a:rPr lang="zh-CN" altLang="en-US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 </a:t>
                </a:r>
                <a:r>
                  <a:rPr lang="en-US" altLang="zh-CN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&lt;</a:t>
                </a:r>
                <a:r>
                  <a:rPr lang="en-US" altLang="zh-CN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Wingdings" pitchFamily="2" charset="2"/>
                  </a:rPr>
                  <a:t>-&gt;</a:t>
                </a:r>
                <a:r>
                  <a:rPr lang="zh-CN" altLang="en-US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Wingdings" pitchFamily="2" charset="2"/>
                  </a:rPr>
                  <a:t> </a:t>
                </a:r>
                <a:r>
                  <a:rPr lang="en-US" altLang="zh-CN" sz="2800" b="0" kern="0" dirty="0">
                    <a:ln w="0"/>
                    <a:solidFill>
                      <a:srgbClr val="5B9BD5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Wingdings" pitchFamily="2" charset="2"/>
                  </a:rPr>
                  <a:t>XID</a:t>
                </a:r>
                <a:endParaRPr lang="zh-CN" altLang="en-US" sz="4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/>
                </a:endParaRPr>
              </a:p>
            </p:txBody>
          </p:sp>
        </p:grpSp>
        <p:cxnSp>
          <p:nvCxnSpPr>
            <p:cNvPr id="59" name="直线箭头连接符 24">
              <a:extLst>
                <a:ext uri="{FF2B5EF4-FFF2-40B4-BE49-F238E27FC236}">
                  <a16:creationId xmlns:a16="http://schemas.microsoft.com/office/drawing/2014/main" id="{4EF583BD-1D85-974C-AE1B-145231D8DC2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454218" y="6295813"/>
              <a:ext cx="10655320" cy="0"/>
            </a:xfrm>
            <a:prstGeom prst="straightConnector1">
              <a:avLst/>
            </a:prstGeom>
            <a:noFill/>
            <a:ln w="76200" cap="flat">
              <a:solidFill>
                <a:srgbClr val="ED7D31"/>
              </a:solidFill>
              <a:prstDash val="sysDash"/>
              <a:round/>
              <a:headEnd type="triangle"/>
              <a:tailEnd type="triangle"/>
            </a:ln>
            <a:effectLst/>
            <a:sp3d/>
          </p:spPr>
        </p:cxnSp>
        <p:cxnSp>
          <p:nvCxnSpPr>
            <p:cNvPr id="60" name="直线箭头连接符 25">
              <a:extLst>
                <a:ext uri="{FF2B5EF4-FFF2-40B4-BE49-F238E27FC236}">
                  <a16:creationId xmlns:a16="http://schemas.microsoft.com/office/drawing/2014/main" id="{6C8A08B2-1A1F-4A4E-897D-AD2FAF52361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3305398" y="8465503"/>
              <a:ext cx="6804140" cy="0"/>
            </a:xfrm>
            <a:prstGeom prst="straightConnector1">
              <a:avLst/>
            </a:prstGeom>
            <a:noFill/>
            <a:ln w="76200" cap="flat">
              <a:solidFill>
                <a:srgbClr val="ED7D31"/>
              </a:solidFill>
              <a:prstDash val="sysDash"/>
              <a:round/>
              <a:headEnd type="triangle"/>
              <a:tailEnd type="triangle"/>
            </a:ln>
            <a:effectLst/>
            <a:sp3d/>
          </p:spPr>
        </p:cxnSp>
        <p:sp>
          <p:nvSpPr>
            <p:cNvPr id="62" name="圆角右箭头 61">
              <a:extLst>
                <a:ext uri="{FF2B5EF4-FFF2-40B4-BE49-F238E27FC236}">
                  <a16:creationId xmlns:a16="http://schemas.microsoft.com/office/drawing/2014/main" id="{36D7FB9D-C173-C54A-8DC0-B07FF71A37AA}"/>
                </a:ext>
              </a:extLst>
            </p:cNvPr>
            <p:cNvSpPr/>
            <p:nvPr/>
          </p:nvSpPr>
          <p:spPr bwMode="auto">
            <a:xfrm>
              <a:off x="6193800" y="4625752"/>
              <a:ext cx="1022387" cy="1905250"/>
            </a:xfrm>
            <a:prstGeom prst="bentArrow">
              <a:avLst/>
            </a:prstGeom>
            <a:solidFill>
              <a:srgbClr val="92D050"/>
            </a:solidFill>
            <a:ln w="12700" cap="flat" cmpd="sng" algn="ctr">
              <a:solidFill>
                <a:srgbClr val="92D050"/>
              </a:solidFill>
              <a:prstDash val="solid"/>
              <a:miter lim="800000"/>
            </a:ln>
            <a:effectLst/>
            <a:scene3d>
              <a:camera prst="orthographicFront">
                <a:rot lat="0" lon="10800000" rev="10800000"/>
              </a:camera>
              <a:lightRig rig="threePt" dir="t"/>
            </a:scene3d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3" name="圆角右箭头 62">
              <a:extLst>
                <a:ext uri="{FF2B5EF4-FFF2-40B4-BE49-F238E27FC236}">
                  <a16:creationId xmlns:a16="http://schemas.microsoft.com/office/drawing/2014/main" id="{552F9F3F-7E76-0544-BC1E-5A3316AEA9A6}"/>
                </a:ext>
              </a:extLst>
            </p:cNvPr>
            <p:cNvSpPr/>
            <p:nvPr/>
          </p:nvSpPr>
          <p:spPr bwMode="auto">
            <a:xfrm>
              <a:off x="9959752" y="6694819"/>
              <a:ext cx="1022387" cy="1905250"/>
            </a:xfrm>
            <a:prstGeom prst="bentArrow">
              <a:avLst/>
            </a:prstGeom>
            <a:solidFill>
              <a:srgbClr val="92D050"/>
            </a:solidFill>
            <a:ln w="12700" cap="flat" cmpd="sng" algn="ctr">
              <a:solidFill>
                <a:srgbClr val="92D050"/>
              </a:solidFill>
              <a:prstDash val="solid"/>
              <a:miter lim="800000"/>
            </a:ln>
            <a:effectLst/>
            <a:scene3d>
              <a:camera prst="orthographicFront">
                <a:rot lat="0" lon="10800000" rev="10800000"/>
              </a:camera>
              <a:lightRig rig="threePt" dir="t"/>
            </a:scene3d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1FE037D5-AE97-4344-9693-786E00C981C6}"/>
                </a:ext>
              </a:extLst>
            </p:cNvPr>
            <p:cNvSpPr txBox="1"/>
            <p:nvPr/>
          </p:nvSpPr>
          <p:spPr bwMode="auto">
            <a:xfrm>
              <a:off x="15618387" y="8588216"/>
              <a:ext cx="4233861" cy="552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Branch</a:t>
              </a:r>
              <a:r>
                <a:rPr lang="zh-Hans" altLang="en-U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 </a:t>
              </a: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Commit/Rollback</a:t>
              </a:r>
              <a:endParaRPr kumimoji="1" lang="zh-CN" altLang="en-U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872A3A76-6E86-BC48-B115-57DF2E63EE6F}"/>
                </a:ext>
              </a:extLst>
            </p:cNvPr>
            <p:cNvSpPr txBox="1"/>
            <p:nvPr/>
          </p:nvSpPr>
          <p:spPr bwMode="auto">
            <a:xfrm>
              <a:off x="13628430" y="5647741"/>
              <a:ext cx="3608273" cy="6442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txBody>
            <a:bodyPr spcFirstLastPara="1" wrap="none" lIns="91438" tIns="91438" rIns="91438" bIns="91438" spcCol="38100">
              <a:spAutoFit/>
            </a:bodyPr>
            <a:lstStyle/>
            <a:p>
              <a:pPr defTabSz="1828706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  <a:sym typeface="Helvetica"/>
                </a:rPr>
                <a:t>Branch </a:t>
              </a: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Helvetica"/>
                </a:rPr>
                <a:t>Register</a:t>
              </a:r>
              <a:r>
                <a:rPr lang="en-US" altLang="zh-CN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  <a:sym typeface="Helvetica"/>
                </a:rPr>
                <a:t>/Report</a:t>
              </a:r>
              <a:endParaRPr lang="zh-CN" altLang="en-U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"/>
              </a:endParaRPr>
            </a:p>
          </p:txBody>
        </p:sp>
        <p:sp>
          <p:nvSpPr>
            <p:cNvPr id="52" name="圆角矩形 51">
              <a:extLst>
                <a:ext uri="{FF2B5EF4-FFF2-40B4-BE49-F238E27FC236}">
                  <a16:creationId xmlns:a16="http://schemas.microsoft.com/office/drawing/2014/main" id="{3F0640FE-9A0C-DB48-9FA8-AAA544E87C90}"/>
                </a:ext>
              </a:extLst>
            </p:cNvPr>
            <p:cNvSpPr/>
            <p:nvPr/>
          </p:nvSpPr>
          <p:spPr bwMode="auto">
            <a:xfrm>
              <a:off x="6575376" y="10651034"/>
              <a:ext cx="3237944" cy="1897062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en-US" altLang="zh-CN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Storage</a:t>
              </a:r>
              <a:endParaRPr kumimoji="1" lang="zh-CN" altLang="en-US" sz="28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grpSp>
          <p:nvGrpSpPr>
            <p:cNvPr id="92" name="组合 53">
              <a:extLst>
                <a:ext uri="{FF2B5EF4-FFF2-40B4-BE49-F238E27FC236}">
                  <a16:creationId xmlns:a16="http://schemas.microsoft.com/office/drawing/2014/main" id="{7E3F91DA-9B17-5B43-BD09-C74940451E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11480" y="11683353"/>
              <a:ext cx="1401763" cy="2001342"/>
              <a:chOff x="8515182" y="3905981"/>
              <a:chExt cx="714937" cy="1305932"/>
            </a:xfrm>
          </p:grpSpPr>
          <p:sp>
            <p:nvSpPr>
              <p:cNvPr id="93" name="罐形 40">
                <a:extLst>
                  <a:ext uri="{FF2B5EF4-FFF2-40B4-BE49-F238E27FC236}">
                    <a16:creationId xmlns:a16="http://schemas.microsoft.com/office/drawing/2014/main" id="{8D0E05E6-9721-1041-861B-916E7AD1946A}"/>
                  </a:ext>
                </a:extLst>
              </p:cNvPr>
              <p:cNvSpPr/>
              <p:nvPr/>
            </p:nvSpPr>
            <p:spPr>
              <a:xfrm>
                <a:off x="8515182" y="4469181"/>
                <a:ext cx="714937" cy="742732"/>
              </a:xfrm>
              <a:prstGeom prst="can">
                <a:avLst/>
              </a:prstGeom>
              <a:solidFill>
                <a:srgbClr val="ED7D31"/>
              </a:solidFill>
              <a:ln w="12700" cap="flat" cmpd="sng" algn="ctr">
                <a:solidFill>
                  <a:srgbClr val="ED7D31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DB</a:t>
                </a: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94" name="矩形 93">
                <a:extLst>
                  <a:ext uri="{FF2B5EF4-FFF2-40B4-BE49-F238E27FC236}">
                    <a16:creationId xmlns:a16="http://schemas.microsoft.com/office/drawing/2014/main" id="{A4A62A31-3AC9-5B4C-B005-4EF931B66A3A}"/>
                  </a:ext>
                </a:extLst>
              </p:cNvPr>
              <p:cNvSpPr/>
              <p:nvPr/>
            </p:nvSpPr>
            <p:spPr>
              <a:xfrm>
                <a:off x="8515182" y="3905981"/>
                <a:ext cx="714937" cy="328377"/>
              </a:xfrm>
              <a:prstGeom prst="rect">
                <a:avLst/>
              </a:prstGeom>
              <a:solidFill>
                <a:srgbClr val="FFC000"/>
              </a:solidFill>
              <a:ln w="12700" cap="flat" cmpd="sng" algn="ctr">
                <a:solidFill>
                  <a:srgbClr val="FFC000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kumimoji="1" lang="en-US" altLang="zh-Hans" sz="2800" b="0" kern="0" dirty="0">
                    <a:solidFill>
                      <a:prstClr val="white"/>
                    </a:solidFill>
                    <a:latin typeface="Times New Roman" panose="02020603050405020304" pitchFamily="18" charset="0"/>
                    <a:ea typeface="Helvetica Neue" charset="0"/>
                    <a:cs typeface="Times New Roman" panose="02020603050405020304" pitchFamily="18" charset="0"/>
                    <a:sym typeface="Helvetica Neue" charset="0"/>
                  </a:rPr>
                  <a:t>RM</a:t>
                </a:r>
                <a:endParaRPr kumimoji="1" lang="zh-CN" altLang="en-US" sz="2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  <p:sp>
            <p:nvSpPr>
              <p:cNvPr id="95" name="下箭头 94">
                <a:extLst>
                  <a:ext uri="{FF2B5EF4-FFF2-40B4-BE49-F238E27FC236}">
                    <a16:creationId xmlns:a16="http://schemas.microsoft.com/office/drawing/2014/main" id="{13E3031D-D56A-D74E-A72E-AC18618EDB60}"/>
                  </a:ext>
                </a:extLst>
              </p:cNvPr>
              <p:cNvSpPr/>
              <p:nvPr/>
            </p:nvSpPr>
            <p:spPr>
              <a:xfrm>
                <a:off x="8726939" y="4234358"/>
                <a:ext cx="248844" cy="313179"/>
              </a:xfrm>
              <a:prstGeom prst="downArrow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FF0000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2800" b="0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endParaRPr>
              </a:p>
            </p:txBody>
          </p:sp>
        </p:grpSp>
        <p:cxnSp>
          <p:nvCxnSpPr>
            <p:cNvPr id="96" name="直线箭头连接符 24">
              <a:extLst>
                <a:ext uri="{FF2B5EF4-FFF2-40B4-BE49-F238E27FC236}">
                  <a16:creationId xmlns:a16="http://schemas.microsoft.com/office/drawing/2014/main" id="{E4971A07-E1CD-2E4B-8B15-8257F37F017F}"/>
                </a:ext>
              </a:extLst>
            </p:cNvPr>
            <p:cNvCxnSpPr>
              <a:cxnSpLocks/>
              <a:stCxn id="94" idx="3"/>
            </p:cNvCxnSpPr>
            <p:nvPr/>
          </p:nvCxnSpPr>
          <p:spPr bwMode="auto">
            <a:xfrm>
              <a:off x="8913243" y="11934972"/>
              <a:ext cx="11196295" cy="0"/>
            </a:xfrm>
            <a:prstGeom prst="straightConnector1">
              <a:avLst/>
            </a:prstGeom>
            <a:noFill/>
            <a:ln w="76200" cap="flat">
              <a:solidFill>
                <a:srgbClr val="ED7D31"/>
              </a:solidFill>
              <a:prstDash val="sysDash"/>
              <a:round/>
              <a:headEnd type="triangle"/>
              <a:tailEnd type="triangle"/>
            </a:ln>
            <a:effectLst/>
            <a:sp3d/>
          </p:spPr>
        </p:cxnSp>
        <p:sp>
          <p:nvSpPr>
            <p:cNvPr id="98" name="文本框 97">
              <a:extLst>
                <a:ext uri="{FF2B5EF4-FFF2-40B4-BE49-F238E27FC236}">
                  <a16:creationId xmlns:a16="http://schemas.microsoft.com/office/drawing/2014/main" id="{B475E10F-02C1-9149-8D2B-4C3A6622A16D}"/>
                </a:ext>
              </a:extLst>
            </p:cNvPr>
            <p:cNvSpPr txBox="1"/>
            <p:nvPr/>
          </p:nvSpPr>
          <p:spPr bwMode="auto">
            <a:xfrm>
              <a:off x="14995217" y="6439905"/>
              <a:ext cx="4233861" cy="552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Branch</a:t>
              </a:r>
              <a:r>
                <a:rPr lang="zh-Hans" altLang="en-U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 </a:t>
              </a: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Commit/Rollback</a:t>
              </a:r>
              <a:endParaRPr kumimoji="1" lang="zh-CN" altLang="en-U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B707A7DE-F130-5449-B20E-7F9A3A8924C9}"/>
                </a:ext>
              </a:extLst>
            </p:cNvPr>
            <p:cNvSpPr txBox="1"/>
            <p:nvPr/>
          </p:nvSpPr>
          <p:spPr bwMode="auto">
            <a:xfrm>
              <a:off x="15313291" y="11929455"/>
              <a:ext cx="4233861" cy="55245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Branch</a:t>
              </a:r>
              <a:r>
                <a:rPr lang="zh-Hans" altLang="en-U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 </a:t>
              </a:r>
              <a:r>
                <a:rPr lang="en-US" altLang="zh-Hans" sz="2800" b="0" kern="0" dirty="0">
                  <a:ln w="0"/>
                  <a:solidFill>
                    <a:srgbClr val="5B9BD5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"/>
                </a:rPr>
                <a:t>Commit/Rollback</a:t>
              </a:r>
              <a:endParaRPr kumimoji="1" lang="zh-CN" altLang="en-U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01" name="圆角右箭头 100">
              <a:extLst>
                <a:ext uri="{FF2B5EF4-FFF2-40B4-BE49-F238E27FC236}">
                  <a16:creationId xmlns:a16="http://schemas.microsoft.com/office/drawing/2014/main" id="{5EB8C4BA-E5C8-0A4F-BAE7-F02AE8E53A2A}"/>
                </a:ext>
              </a:extLst>
            </p:cNvPr>
            <p:cNvSpPr/>
            <p:nvPr/>
          </p:nvSpPr>
          <p:spPr bwMode="auto">
            <a:xfrm>
              <a:off x="5761148" y="4611559"/>
              <a:ext cx="809397" cy="7317895"/>
            </a:xfrm>
            <a:prstGeom prst="bentArrow">
              <a:avLst/>
            </a:prstGeom>
            <a:solidFill>
              <a:srgbClr val="92D050"/>
            </a:solidFill>
            <a:ln w="12700" cap="flat" cmpd="sng" algn="ctr">
              <a:solidFill>
                <a:srgbClr val="92D050"/>
              </a:solidFill>
              <a:prstDash val="solid"/>
              <a:round/>
            </a:ln>
            <a:effectLst/>
            <a:scene3d>
              <a:camera prst="orthographicFront">
                <a:rot lat="0" lon="10800000" rev="10800000"/>
              </a:camera>
              <a:lightRig rig="threePt" dir="t"/>
            </a:scene3d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28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5BA2582A-7468-7347-B2F4-D3C638B83015}"/>
              </a:ext>
            </a:extLst>
          </p:cNvPr>
          <p:cNvSpPr/>
          <p:nvPr/>
        </p:nvSpPr>
        <p:spPr>
          <a:xfrm>
            <a:off x="13832763" y="3642587"/>
            <a:ext cx="32399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sz="32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Helvetica Neue" charset="0"/>
                <a:cs typeface="Times New Roman" panose="02020603050405020304" pitchFamily="18" charset="0"/>
                <a:sym typeface="Helvetica Neue" charset="0"/>
              </a:rPr>
              <a:t>Commit/Rollback</a:t>
            </a:r>
            <a:endParaRPr lang="zh-CN" altLang="en-US" dirty="0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58C25B50-4456-6248-A40C-9E42D33A3E55}"/>
              </a:ext>
            </a:extLst>
          </p:cNvPr>
          <p:cNvSpPr txBox="1"/>
          <p:nvPr/>
        </p:nvSpPr>
        <p:spPr bwMode="auto">
          <a:xfrm>
            <a:off x="14622904" y="7552499"/>
            <a:ext cx="3579822" cy="6155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spcFirstLastPara="1" wrap="none" lIns="91438" tIns="91438" rIns="91438" bIns="91438" spcCol="38100">
            <a:spAutoFit/>
          </a:bodyPr>
          <a:lstStyle/>
          <a:p>
            <a:pPr defTabSz="1828706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an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Helvetica"/>
              </a:rPr>
              <a:t>Branch </a:t>
            </a:r>
            <a:r>
              <a:rPr lang="en-US" altLang="zh-Han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Helvetica"/>
              </a:rPr>
              <a:t>Register</a:t>
            </a:r>
            <a:r>
              <a:rPr lang="en-US" altLang="zh-CN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Helvetica"/>
              </a:rPr>
              <a:t>/Report</a:t>
            </a:r>
            <a:endParaRPr lang="zh-CN" altLang="en-US" sz="2800" b="0" kern="0" dirty="0">
              <a:ln w="0"/>
              <a:solidFill>
                <a:srgbClr val="5B9B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8D1E0F4A-2934-774D-BC1D-67BD20EB89C1}"/>
              </a:ext>
            </a:extLst>
          </p:cNvPr>
          <p:cNvSpPr txBox="1"/>
          <p:nvPr/>
        </p:nvSpPr>
        <p:spPr bwMode="auto">
          <a:xfrm>
            <a:off x="13913139" y="10867465"/>
            <a:ext cx="3579822" cy="6155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spcFirstLastPara="1" wrap="none" lIns="91438" tIns="91438" rIns="91438" bIns="91438" spcCol="38100">
            <a:spAutoFit/>
          </a:bodyPr>
          <a:lstStyle/>
          <a:p>
            <a:pPr defTabSz="1828706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an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Helvetica"/>
              </a:rPr>
              <a:t>Branch </a:t>
            </a:r>
            <a:r>
              <a:rPr lang="en-US" altLang="zh-Hans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Helvetica"/>
              </a:rPr>
              <a:t>Register</a:t>
            </a:r>
            <a:r>
              <a:rPr lang="en-US" altLang="zh-CN" sz="2800" b="0" kern="0" dirty="0">
                <a:ln w="0"/>
                <a:solidFill>
                  <a:srgbClr val="5B9BD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Helvetica"/>
              </a:rPr>
              <a:t>/Report</a:t>
            </a:r>
            <a:endParaRPr lang="zh-CN" altLang="en-US" sz="2800" b="0" kern="0" dirty="0">
              <a:ln w="0"/>
              <a:solidFill>
                <a:srgbClr val="5B9BD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ext Box 1">
            <a:extLst>
              <a:ext uri="{FF2B5EF4-FFF2-40B4-BE49-F238E27FC236}">
                <a16:creationId xmlns:a16="http://schemas.microsoft.com/office/drawing/2014/main" id="{DAF7B0DB-778A-324C-9854-E09513D1D804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AT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64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  <p:grpSp>
        <p:nvGrpSpPr>
          <p:cNvPr id="34" name="组合 61">
            <a:extLst>
              <a:ext uri="{FF2B5EF4-FFF2-40B4-BE49-F238E27FC236}">
                <a16:creationId xmlns:a16="http://schemas.microsoft.com/office/drawing/2014/main" id="{9C6DA19B-DAB8-7C40-A450-854AD1767616}"/>
              </a:ext>
            </a:extLst>
          </p:cNvPr>
          <p:cNvGrpSpPr>
            <a:grpSpLocks/>
          </p:cNvGrpSpPr>
          <p:nvPr/>
        </p:nvGrpSpPr>
        <p:grpSpPr bwMode="auto">
          <a:xfrm>
            <a:off x="2463799" y="3377755"/>
            <a:ext cx="19288468" cy="8520805"/>
            <a:chOff x="264434" y="1680092"/>
            <a:chExt cx="11444163" cy="4728286"/>
          </a:xfrm>
        </p:grpSpPr>
        <p:sp>
          <p:nvSpPr>
            <p:cNvPr id="45" name="圆角矩形 44">
              <a:extLst>
                <a:ext uri="{FF2B5EF4-FFF2-40B4-BE49-F238E27FC236}">
                  <a16:creationId xmlns:a16="http://schemas.microsoft.com/office/drawing/2014/main" id="{DC7A0008-DF36-6743-A0A1-3009F90330A4}"/>
                </a:ext>
              </a:extLst>
            </p:cNvPr>
            <p:cNvSpPr/>
            <p:nvPr/>
          </p:nvSpPr>
          <p:spPr>
            <a:xfrm>
              <a:off x="328204" y="1680092"/>
              <a:ext cx="4706056" cy="1848811"/>
            </a:xfrm>
            <a:prstGeom prst="roundRect">
              <a:avLst/>
            </a:prstGeom>
            <a:solidFill>
              <a:srgbClr val="FFC000">
                <a:lumMod val="20000"/>
                <a:lumOff val="80000"/>
              </a:srgbClr>
            </a:solidFill>
            <a:ln w="38100" cap="flat" cmpd="sng" algn="ctr">
              <a:solidFill>
                <a:srgbClr val="FFC000"/>
              </a:solidFill>
              <a:prstDash val="dash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44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46" name="文本框 33">
              <a:extLst>
                <a:ext uri="{FF2B5EF4-FFF2-40B4-BE49-F238E27FC236}">
                  <a16:creationId xmlns:a16="http://schemas.microsoft.com/office/drawing/2014/main" id="{CA2F10E3-B67C-2549-8071-27B3914D99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4459" y="1726096"/>
              <a:ext cx="2241477" cy="709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4400" dirty="0">
                  <a:solidFill>
                    <a:srgbClr val="FFC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Local</a:t>
              </a:r>
              <a:r>
                <a:rPr kumimoji="1" lang="zh-CN" altLang="en-US" sz="4400" dirty="0">
                  <a:solidFill>
                    <a:srgbClr val="FFC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</a:t>
              </a:r>
              <a:r>
                <a:rPr kumimoji="1" lang="en-US" altLang="zh-CN" sz="4400" dirty="0">
                  <a:solidFill>
                    <a:srgbClr val="FFC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Transaction</a:t>
              </a:r>
              <a:endParaRPr kumimoji="1" lang="zh-CN" altLang="en-US" sz="4400" dirty="0">
                <a:solidFill>
                  <a:srgbClr val="FFC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线箭头连接符 5">
              <a:extLst>
                <a:ext uri="{FF2B5EF4-FFF2-40B4-BE49-F238E27FC236}">
                  <a16:creationId xmlns:a16="http://schemas.microsoft.com/office/drawing/2014/main" id="{A56A2FC6-720B-4347-8FC6-3390B0CC9845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>
              <a:off x="4877628" y="5795715"/>
              <a:ext cx="6175025" cy="0"/>
            </a:xfrm>
            <a:prstGeom prst="straightConnector1">
              <a:avLst/>
            </a:prstGeom>
            <a:noFill/>
            <a:ln w="63500" cap="flat">
              <a:solidFill>
                <a:srgbClr val="ED7D31"/>
              </a:solidFill>
              <a:prstDash val="sysDash"/>
              <a:round/>
              <a:headEnd type="triangle"/>
              <a:tailEnd type="none"/>
            </a:ln>
            <a:effectLst/>
            <a:sp3d/>
          </p:spPr>
        </p:cxnSp>
        <p:cxnSp>
          <p:nvCxnSpPr>
            <p:cNvPr id="48" name="直线箭头连接符 8">
              <a:extLst>
                <a:ext uri="{FF2B5EF4-FFF2-40B4-BE49-F238E27FC236}">
                  <a16:creationId xmlns:a16="http://schemas.microsoft.com/office/drawing/2014/main" id="{F93FF012-0AD7-8046-8505-F7CE5E0913A4}"/>
                </a:ext>
              </a:extLst>
            </p:cNvPr>
            <p:cNvCxnSpPr>
              <a:cxnSpLocks/>
            </p:cNvCxnSpPr>
            <p:nvPr/>
          </p:nvCxnSpPr>
          <p:spPr>
            <a:xfrm>
              <a:off x="4891175" y="5275585"/>
              <a:ext cx="6175025" cy="0"/>
            </a:xfrm>
            <a:prstGeom prst="straightConnector1">
              <a:avLst/>
            </a:prstGeom>
            <a:noFill/>
            <a:ln w="63500" cap="flat">
              <a:solidFill>
                <a:srgbClr val="ED7D31"/>
              </a:solidFill>
              <a:prstDash val="sysDash"/>
              <a:round/>
              <a:headEnd type="triangle"/>
              <a:tailEnd type="none"/>
            </a:ln>
            <a:effectLst/>
            <a:sp3d/>
          </p:spPr>
        </p:cxnSp>
        <p:cxnSp>
          <p:nvCxnSpPr>
            <p:cNvPr id="54" name="直线箭头连接符 9">
              <a:extLst>
                <a:ext uri="{FF2B5EF4-FFF2-40B4-BE49-F238E27FC236}">
                  <a16:creationId xmlns:a16="http://schemas.microsoft.com/office/drawing/2014/main" id="{8525EBCF-7A05-5444-A282-7085E7879255}"/>
                </a:ext>
              </a:extLst>
            </p:cNvPr>
            <p:cNvCxnSpPr>
              <a:cxnSpLocks/>
              <a:stCxn id="71" idx="3"/>
            </p:cNvCxnSpPr>
            <p:nvPr/>
          </p:nvCxnSpPr>
          <p:spPr>
            <a:xfrm flipV="1">
              <a:off x="4877900" y="2531094"/>
              <a:ext cx="6174751" cy="28841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52C74EA5-4DE5-B446-BAD3-3115BB961DE3}"/>
                </a:ext>
              </a:extLst>
            </p:cNvPr>
            <p:cNvSpPr/>
            <p:nvPr/>
          </p:nvSpPr>
          <p:spPr>
            <a:xfrm>
              <a:off x="516303" y="2130319"/>
              <a:ext cx="1691084" cy="45149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Business</a:t>
              </a:r>
              <a:r>
                <a:rPr kumimoji="1" lang="zh-CN" altLang="en-US" sz="3200" b="0" kern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Table</a:t>
              </a:r>
              <a:endParaRPr kumimoji="1" lang="zh-CN" altLang="en-US" sz="32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B062A0BF-57F8-CF44-93D2-DF340C0E237E}"/>
                </a:ext>
              </a:extLst>
            </p:cNvPr>
            <p:cNvSpPr/>
            <p:nvPr/>
          </p:nvSpPr>
          <p:spPr>
            <a:xfrm>
              <a:off x="605401" y="2234631"/>
              <a:ext cx="1691984" cy="45149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Business</a:t>
              </a:r>
              <a:r>
                <a:rPr kumimoji="1" lang="zh-CN" altLang="en-US" sz="3200" b="0" kern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Table</a:t>
              </a:r>
              <a:endParaRPr kumimoji="1" lang="zh-CN" altLang="en-US" sz="32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41093DAF-EF36-094C-9CB1-24A21873BAC1}"/>
                </a:ext>
              </a:extLst>
            </p:cNvPr>
            <p:cNvSpPr/>
            <p:nvPr/>
          </p:nvSpPr>
          <p:spPr>
            <a:xfrm>
              <a:off x="695401" y="2363853"/>
              <a:ext cx="1691084" cy="45149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Business</a:t>
              </a:r>
              <a:r>
                <a:rPr kumimoji="1" lang="zh-CN" altLang="en-US" sz="3200" b="0" kern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Table</a:t>
              </a:r>
              <a:endParaRPr kumimoji="1" lang="zh-CN" altLang="en-US" sz="3200" b="0" kern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60" name="直线箭头连接符 13">
              <a:extLst>
                <a:ext uri="{FF2B5EF4-FFF2-40B4-BE49-F238E27FC236}">
                  <a16:creationId xmlns:a16="http://schemas.microsoft.com/office/drawing/2014/main" id="{0B06EABA-7A50-E64F-83BB-1727F3DEB002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>
              <a:off x="4877630" y="4072881"/>
              <a:ext cx="6175023" cy="2770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BB0937B5-6272-FC47-874D-990B6FCFB986}"/>
                </a:ext>
              </a:extLst>
            </p:cNvPr>
            <p:cNvSpPr/>
            <p:nvPr/>
          </p:nvSpPr>
          <p:spPr>
            <a:xfrm>
              <a:off x="11052503" y="1743146"/>
              <a:ext cx="656094" cy="4665232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4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44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06AA1D98-59F1-244F-B3A2-7F4329059940}"/>
                </a:ext>
              </a:extLst>
            </p:cNvPr>
            <p:cNvSpPr/>
            <p:nvPr/>
          </p:nvSpPr>
          <p:spPr>
            <a:xfrm>
              <a:off x="5220558" y="1743146"/>
              <a:ext cx="655194" cy="4665232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44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44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65" name="罐形 16">
              <a:extLst>
                <a:ext uri="{FF2B5EF4-FFF2-40B4-BE49-F238E27FC236}">
                  <a16:creationId xmlns:a16="http://schemas.microsoft.com/office/drawing/2014/main" id="{2AB98437-FEE1-9743-8C64-97EB53361C51}"/>
                </a:ext>
              </a:extLst>
            </p:cNvPr>
            <p:cNvSpPr/>
            <p:nvPr/>
          </p:nvSpPr>
          <p:spPr>
            <a:xfrm>
              <a:off x="629701" y="2951295"/>
              <a:ext cx="1766683" cy="2034860"/>
            </a:xfrm>
            <a:prstGeom prst="can">
              <a:avLst/>
            </a:prstGeom>
            <a:solidFill>
              <a:srgbClr val="ED7D31"/>
            </a:solidFill>
            <a:ln w="12700" cap="flat" cmpd="sng" algn="ctr">
              <a:solidFill>
                <a:srgbClr val="ED7D31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RDBMS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that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Support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ACID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Transaction</a:t>
              </a:r>
              <a:endParaRPr kumimoji="1" lang="zh-CN" altLang="en-US" sz="3200" b="0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66" name="直线箭头连接符 17">
              <a:extLst>
                <a:ext uri="{FF2B5EF4-FFF2-40B4-BE49-F238E27FC236}">
                  <a16:creationId xmlns:a16="http://schemas.microsoft.com/office/drawing/2014/main" id="{1F14E621-9728-8F4A-9B96-25B6204924A2}"/>
                </a:ext>
              </a:extLst>
            </p:cNvPr>
            <p:cNvCxnSpPr>
              <a:cxnSpLocks/>
              <a:stCxn id="72" idx="1"/>
              <a:endCxn id="74" idx="3"/>
            </p:cNvCxnSpPr>
            <p:nvPr/>
          </p:nvCxnSpPr>
          <p:spPr bwMode="auto">
            <a:xfrm flipH="1">
              <a:off x="2615982" y="3094537"/>
              <a:ext cx="521096" cy="6815"/>
            </a:xfrm>
            <a:prstGeom prst="straightConnector1">
              <a:avLst/>
            </a:prstGeom>
            <a:noFill/>
            <a:ln w="50800" algn="ctr">
              <a:solidFill>
                <a:srgbClr val="0070C0"/>
              </a:solidFill>
              <a:prstDash val="sys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7" name="文本框 45">
              <a:extLst>
                <a:ext uri="{FF2B5EF4-FFF2-40B4-BE49-F238E27FC236}">
                  <a16:creationId xmlns:a16="http://schemas.microsoft.com/office/drawing/2014/main" id="{552DC056-9B22-2442-B222-4801A6AF60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73525" y="5806256"/>
              <a:ext cx="2181205" cy="324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kumimoji="1" lang="zh-CN" altLang="en-US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Rollback</a:t>
              </a:r>
              <a:endParaRPr kumimoji="1" lang="zh-CN" altLang="en-US" sz="3200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8" name="文本框 46">
              <a:extLst>
                <a:ext uri="{FF2B5EF4-FFF2-40B4-BE49-F238E27FC236}">
                  <a16:creationId xmlns:a16="http://schemas.microsoft.com/office/drawing/2014/main" id="{5281259B-8B55-D845-9296-CAA2EE7300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60425" y="2244373"/>
              <a:ext cx="1963257" cy="324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Register</a:t>
              </a:r>
              <a:r>
                <a:rPr kumimoji="1" lang="zh-CN" altLang="en-US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endParaRPr kumimoji="1" lang="zh-CN" altLang="en-US" sz="3200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9" name="文本框 47">
              <a:extLst>
                <a:ext uri="{FF2B5EF4-FFF2-40B4-BE49-F238E27FC236}">
                  <a16:creationId xmlns:a16="http://schemas.microsoft.com/office/drawing/2014/main" id="{534E5426-BE28-724B-83D7-3EA7581EE2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0633" y="3786129"/>
              <a:ext cx="2495370" cy="324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Report</a:t>
              </a:r>
              <a:r>
                <a:rPr kumimoji="1" lang="zh-CN" altLang="en-US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kumimoji="1" lang="zh-CN" altLang="en-US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Status</a:t>
              </a:r>
              <a:endParaRPr kumimoji="1" lang="zh-CN" altLang="en-US" sz="3200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6F077086-1726-C94D-9D9F-35A5B6CA79E9}"/>
                </a:ext>
              </a:extLst>
            </p:cNvPr>
            <p:cNvSpPr/>
            <p:nvPr/>
          </p:nvSpPr>
          <p:spPr>
            <a:xfrm>
              <a:off x="2802281" y="1743146"/>
              <a:ext cx="2418277" cy="4665232"/>
            </a:xfrm>
            <a:prstGeom prst="rect">
              <a:avLst/>
            </a:prstGeom>
            <a:noFill/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44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02DA4A09-EF5E-9649-991A-9410BCBB4F02}"/>
                </a:ext>
              </a:extLst>
            </p:cNvPr>
            <p:cNvSpPr/>
            <p:nvPr/>
          </p:nvSpPr>
          <p:spPr>
            <a:xfrm>
              <a:off x="3129878" y="2386790"/>
              <a:ext cx="1747784" cy="345630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Before</a:t>
              </a:r>
              <a:r>
                <a:rPr kumimoji="1" lang="zh-CN" altLang="en-US" sz="32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Commit</a:t>
              </a:r>
              <a:endParaRPr kumimoji="1" lang="zh-CN" altLang="en-US" sz="32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4E0C55EF-090F-6C42-862E-52DAD54AF4F3}"/>
                </a:ext>
              </a:extLst>
            </p:cNvPr>
            <p:cNvSpPr/>
            <p:nvPr/>
          </p:nvSpPr>
          <p:spPr>
            <a:xfrm>
              <a:off x="3137078" y="2813009"/>
              <a:ext cx="1747784" cy="563056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Insert</a:t>
              </a:r>
              <a:r>
                <a:rPr kumimoji="1" lang="zh-CN" altLang="en-US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undo_log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Local</a:t>
              </a:r>
              <a:r>
                <a:rPr kumimoji="1" lang="zh-CN" altLang="en-US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Commit</a:t>
              </a:r>
              <a:endParaRPr kumimoji="1" lang="zh-CN" altLang="en-US" sz="3200" b="0" i="1" kern="0" dirty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14DC3FB1-D848-5B40-8D1F-D2006553823E}"/>
                </a:ext>
              </a:extLst>
            </p:cNvPr>
            <p:cNvSpPr/>
            <p:nvPr/>
          </p:nvSpPr>
          <p:spPr>
            <a:xfrm>
              <a:off x="3129878" y="3900222"/>
              <a:ext cx="1747784" cy="345630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After</a:t>
              </a:r>
              <a:r>
                <a:rPr kumimoji="1" lang="zh-CN" altLang="en-US" sz="32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Local</a:t>
              </a:r>
              <a:r>
                <a:rPr kumimoji="1" lang="zh-CN" altLang="en-US" sz="32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TX</a:t>
              </a:r>
              <a:endParaRPr kumimoji="1" lang="zh-CN" altLang="en-US" sz="32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F0CA479-8714-0D40-8A87-EF5078A555EC}"/>
                </a:ext>
              </a:extLst>
            </p:cNvPr>
            <p:cNvSpPr/>
            <p:nvPr/>
          </p:nvSpPr>
          <p:spPr>
            <a:xfrm>
              <a:off x="836699" y="2890270"/>
              <a:ext cx="1779283" cy="42216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kern="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Undo</a:t>
              </a:r>
              <a:r>
                <a:rPr kumimoji="1" lang="zh-CN" altLang="en-US" sz="3200" b="0" kern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kern="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Log</a:t>
              </a:r>
              <a:r>
                <a:rPr kumimoji="1" lang="zh-CN" altLang="en-US" sz="3200" b="0" kern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kern="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Table</a:t>
              </a:r>
              <a:endParaRPr kumimoji="1" lang="zh-CN" altLang="en-US" sz="3200" b="0" ker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cxnSp>
          <p:nvCxnSpPr>
            <p:cNvPr id="75" name="直线箭头连接符 26">
              <a:extLst>
                <a:ext uri="{FF2B5EF4-FFF2-40B4-BE49-F238E27FC236}">
                  <a16:creationId xmlns:a16="http://schemas.microsoft.com/office/drawing/2014/main" id="{887280AC-14E6-2645-B3F1-BDB3A57F4954}"/>
                </a:ext>
              </a:extLst>
            </p:cNvPr>
            <p:cNvCxnSpPr>
              <a:cxnSpLocks/>
              <a:stCxn id="76" idx="1"/>
              <a:endCxn id="65" idx="4"/>
            </p:cNvCxnSpPr>
            <p:nvPr/>
          </p:nvCxnSpPr>
          <p:spPr bwMode="auto">
            <a:xfrm flipH="1" flipV="1">
              <a:off x="2396677" y="3968729"/>
              <a:ext cx="740653" cy="1303475"/>
            </a:xfrm>
            <a:prstGeom prst="straightConnector1">
              <a:avLst/>
            </a:prstGeom>
            <a:noFill/>
            <a:ln w="50800" algn="ctr">
              <a:solidFill>
                <a:srgbClr val="7F7F7F"/>
              </a:solidFill>
              <a:prstDash val="sys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10A1E27F-A974-534F-9624-98DE58FDFE66}"/>
                </a:ext>
              </a:extLst>
            </p:cNvPr>
            <p:cNvSpPr/>
            <p:nvPr/>
          </p:nvSpPr>
          <p:spPr>
            <a:xfrm>
              <a:off x="3137078" y="5099030"/>
              <a:ext cx="1747784" cy="345630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Branch</a:t>
              </a:r>
              <a:r>
                <a:rPr kumimoji="1" lang="zh-CN" altLang="en-US" sz="32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Commit</a:t>
              </a:r>
              <a:endParaRPr kumimoji="1" lang="zh-CN" altLang="en-US" sz="32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41025989-7AD2-A54C-9038-BFB5106D9D92}"/>
                </a:ext>
              </a:extLst>
            </p:cNvPr>
            <p:cNvSpPr/>
            <p:nvPr/>
          </p:nvSpPr>
          <p:spPr>
            <a:xfrm>
              <a:off x="3129878" y="5622925"/>
              <a:ext cx="1747784" cy="345630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Branch</a:t>
              </a:r>
              <a:r>
                <a:rPr kumimoji="1" lang="zh-CN" altLang="en-US" sz="32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32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Rollback</a:t>
              </a:r>
              <a:endParaRPr kumimoji="1" lang="zh-CN" altLang="en-US" sz="32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78" name="文本框 56">
              <a:extLst>
                <a:ext uri="{FF2B5EF4-FFF2-40B4-BE49-F238E27FC236}">
                  <a16:creationId xmlns:a16="http://schemas.microsoft.com/office/drawing/2014/main" id="{71F1D94E-F39E-2E4A-A6BA-BC5AC86ED6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60425" y="4986707"/>
              <a:ext cx="2181205" cy="324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kumimoji="1" lang="zh-CN" altLang="en-US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200" dirty="0">
                  <a:solidFill>
                    <a:srgbClr val="00B0F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Commit</a:t>
              </a:r>
              <a:endParaRPr kumimoji="1" lang="zh-CN" altLang="en-US" sz="3200" dirty="0">
                <a:solidFill>
                  <a:srgbClr val="00B0F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79" name="肘形连接符 57">
              <a:extLst>
                <a:ext uri="{FF2B5EF4-FFF2-40B4-BE49-F238E27FC236}">
                  <a16:creationId xmlns:a16="http://schemas.microsoft.com/office/drawing/2014/main" id="{04C11D9E-FED3-7547-8F57-6D901DF0BA36}"/>
                </a:ext>
              </a:extLst>
            </p:cNvPr>
            <p:cNvCxnSpPr>
              <a:cxnSpLocks noChangeShapeType="1"/>
              <a:stCxn id="77" idx="1"/>
              <a:endCxn id="65" idx="3"/>
            </p:cNvCxnSpPr>
            <p:nvPr/>
          </p:nvCxnSpPr>
          <p:spPr bwMode="auto">
            <a:xfrm rot="10800000">
              <a:off x="1512983" y="4985864"/>
              <a:ext cx="1616907" cy="809809"/>
            </a:xfrm>
            <a:prstGeom prst="bentConnector2">
              <a:avLst/>
            </a:prstGeom>
            <a:noFill/>
            <a:ln w="50800" algn="ctr">
              <a:solidFill>
                <a:srgbClr val="FF0000"/>
              </a:solidFill>
              <a:prstDash val="sys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0" name="文本框 58">
              <a:extLst>
                <a:ext uri="{FF2B5EF4-FFF2-40B4-BE49-F238E27FC236}">
                  <a16:creationId xmlns:a16="http://schemas.microsoft.com/office/drawing/2014/main" id="{FA0BE95A-C47B-094F-A744-10E3CA65E5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1658" y="4664904"/>
              <a:ext cx="2015622" cy="347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20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Delete</a:t>
              </a:r>
              <a:r>
                <a:rPr kumimoji="1" lang="zh-CN" altLang="en-US" sz="200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Undo</a:t>
              </a:r>
              <a:r>
                <a:rPr kumimoji="1" lang="zh-CN" altLang="en-US" sz="200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Log</a:t>
              </a:r>
              <a:r>
                <a:rPr kumimoji="1" lang="zh-CN" altLang="en-US" sz="200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0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asynchronously</a:t>
              </a:r>
              <a:endParaRPr kumimoji="1" lang="zh-CN" altLang="en-US" sz="200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81" name="文本框 59">
              <a:extLst>
                <a:ext uri="{FF2B5EF4-FFF2-40B4-BE49-F238E27FC236}">
                  <a16:creationId xmlns:a16="http://schemas.microsoft.com/office/drawing/2014/main" id="{87BCC163-C8CC-8343-A99B-BECC3E6A5E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434" y="5795672"/>
              <a:ext cx="2421501" cy="529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28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Compensate</a:t>
              </a:r>
              <a:r>
                <a:rPr kumimoji="1"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8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according</a:t>
              </a:r>
              <a:r>
                <a:rPr kumimoji="1"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8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to</a:t>
              </a:r>
              <a:r>
                <a:rPr kumimoji="1"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8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Undo</a:t>
              </a:r>
              <a:r>
                <a:rPr kumimoji="1"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28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Log</a:t>
              </a:r>
              <a:endParaRPr kumimoji="1"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F213012E-07B0-C240-8B5A-B2CAE6EB4E68}"/>
                </a:ext>
              </a:extLst>
            </p:cNvPr>
            <p:cNvSpPr/>
            <p:nvPr/>
          </p:nvSpPr>
          <p:spPr>
            <a:xfrm>
              <a:off x="3127178" y="1792967"/>
              <a:ext cx="1747784" cy="559862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4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Before</a:t>
              </a:r>
              <a:r>
                <a:rPr kumimoji="1" lang="zh-CN" altLang="en-US" sz="24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24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image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4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Business</a:t>
              </a:r>
            </a:p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2400" b="0" i="1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After</a:t>
              </a:r>
              <a:r>
                <a:rPr kumimoji="1" lang="zh-CN" altLang="en-US" sz="2400" b="0" i="1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2400" b="0" i="1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image</a:t>
              </a:r>
              <a:endParaRPr kumimoji="1" lang="zh-CN" altLang="en-US" sz="24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19">
            <a:extLst>
              <a:ext uri="{FF2B5EF4-FFF2-40B4-BE49-F238E27FC236}">
                <a16:creationId xmlns:a16="http://schemas.microsoft.com/office/drawing/2014/main" id="{97499E53-00D0-8C41-95A7-5F6F47134336}"/>
              </a:ext>
            </a:extLst>
          </p:cNvPr>
          <p:cNvGrpSpPr>
            <a:grpSpLocks/>
          </p:cNvGrpSpPr>
          <p:nvPr/>
        </p:nvGrpSpPr>
        <p:grpSpPr bwMode="auto">
          <a:xfrm>
            <a:off x="2470150" y="3041650"/>
            <a:ext cx="18507075" cy="9577388"/>
            <a:chOff x="1648779" y="1607840"/>
            <a:chExt cx="8906407" cy="4665455"/>
          </a:xfrm>
        </p:grpSpPr>
        <p:cxnSp>
          <p:nvCxnSpPr>
            <p:cNvPr id="4" name="直线箭头连接符 3">
              <a:extLst>
                <a:ext uri="{FF2B5EF4-FFF2-40B4-BE49-F238E27FC236}">
                  <a16:creationId xmlns:a16="http://schemas.microsoft.com/office/drawing/2014/main" id="{9A3BEFF0-FE3B-1342-B12C-A42BBD76005C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>
              <a:off x="3724217" y="5661584"/>
              <a:ext cx="6175025" cy="0"/>
            </a:xfrm>
            <a:prstGeom prst="straightConnector1">
              <a:avLst/>
            </a:prstGeom>
            <a:noFill/>
            <a:ln w="63500" cap="flat">
              <a:solidFill>
                <a:srgbClr val="ED7D31"/>
              </a:solidFill>
              <a:prstDash val="sysDash"/>
              <a:round/>
              <a:headEnd type="triangle"/>
              <a:tailEnd type="none"/>
            </a:ln>
            <a:effectLst/>
            <a:sp3d/>
          </p:spPr>
        </p:cxnSp>
        <p:cxnSp>
          <p:nvCxnSpPr>
            <p:cNvPr id="5" name="直线箭头连接符 4">
              <a:extLst>
                <a:ext uri="{FF2B5EF4-FFF2-40B4-BE49-F238E27FC236}">
                  <a16:creationId xmlns:a16="http://schemas.microsoft.com/office/drawing/2014/main" id="{E5C5EC5A-BC44-2248-A2DD-10C4BE4987F9}"/>
                </a:ext>
              </a:extLst>
            </p:cNvPr>
            <p:cNvCxnSpPr>
              <a:cxnSpLocks/>
            </p:cNvCxnSpPr>
            <p:nvPr/>
          </p:nvCxnSpPr>
          <p:spPr>
            <a:xfrm>
              <a:off x="3737764" y="5138924"/>
              <a:ext cx="6175025" cy="0"/>
            </a:xfrm>
            <a:prstGeom prst="straightConnector1">
              <a:avLst/>
            </a:prstGeom>
            <a:noFill/>
            <a:ln w="63500" cap="flat">
              <a:solidFill>
                <a:srgbClr val="ED7D31"/>
              </a:solidFill>
              <a:prstDash val="sysDash"/>
              <a:round/>
              <a:headEnd type="triangle"/>
              <a:tailEnd type="none"/>
            </a:ln>
            <a:effectLst/>
            <a:sp3d/>
          </p:spPr>
        </p:cxnSp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67727B26-73E1-B747-B7C4-722E3BDAC56C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V="1">
              <a:off x="3724489" y="2206980"/>
              <a:ext cx="6174751" cy="28841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cxnSp>
          <p:nvCxnSpPr>
            <p:cNvPr id="7" name="直线箭头连接符 8">
              <a:extLst>
                <a:ext uri="{FF2B5EF4-FFF2-40B4-BE49-F238E27FC236}">
                  <a16:creationId xmlns:a16="http://schemas.microsoft.com/office/drawing/2014/main" id="{D3055103-73A4-A248-B992-049DA421E26B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>
              <a:off x="3724219" y="3937798"/>
              <a:ext cx="6175023" cy="2770"/>
            </a:xfrm>
            <a:prstGeom prst="straightConnector1">
              <a:avLst/>
            </a:prstGeom>
            <a:noFill/>
            <a:ln w="63500" cap="flat">
              <a:solidFill>
                <a:srgbClr val="0070C0"/>
              </a:solidFill>
              <a:prstDash val="sysDash"/>
              <a:round/>
              <a:headEnd type="none"/>
              <a:tailEnd type="triangle"/>
            </a:ln>
            <a:effectLst/>
            <a:sp3d/>
          </p:spPr>
        </p:cxn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0E10CBB-0BC2-C94A-B91F-E76A5C8CC128}"/>
                </a:ext>
              </a:extLst>
            </p:cNvPr>
            <p:cNvSpPr/>
            <p:nvPr/>
          </p:nvSpPr>
          <p:spPr>
            <a:xfrm>
              <a:off x="9898933" y="1607840"/>
              <a:ext cx="656253" cy="46654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TC</a:t>
              </a: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9D9C7E2-C35F-3C4C-8E7E-2C7A41655EB4}"/>
                </a:ext>
              </a:extLst>
            </p:cNvPr>
            <p:cNvSpPr/>
            <p:nvPr/>
          </p:nvSpPr>
          <p:spPr>
            <a:xfrm>
              <a:off x="4066756" y="1607840"/>
              <a:ext cx="656253" cy="4665455"/>
            </a:xfrm>
            <a:prstGeom prst="rect">
              <a:avLst/>
            </a:prstGeom>
            <a:solidFill>
              <a:srgbClr val="FFC000"/>
            </a:solidFill>
            <a:ln w="12700" cap="flat" cmpd="sng" algn="ctr">
              <a:solidFill>
                <a:srgbClr val="FFC000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Hans" sz="4800" b="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Helvetica Neue" charset="0"/>
                  <a:cs typeface="Times New Roman" panose="02020603050405020304" pitchFamily="18" charset="0"/>
                  <a:sym typeface="Helvetica Neue" charset="0"/>
                </a:rPr>
                <a:t>RM</a:t>
              </a: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0491" name="文本框 9">
              <a:extLst>
                <a:ext uri="{FF2B5EF4-FFF2-40B4-BE49-F238E27FC236}">
                  <a16:creationId xmlns:a16="http://schemas.microsoft.com/office/drawing/2014/main" id="{5B84E087-469C-D54E-AE42-A78EF4F917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92193" y="5706957"/>
              <a:ext cx="1878673" cy="3148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lang="zh-CN" altLang="en-US" sz="36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Rollback</a:t>
              </a:r>
              <a:endParaRPr kumimoji="1" lang="zh-CN" altLang="en-US" sz="360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492" name="文本框 10">
              <a:extLst>
                <a:ext uri="{FF2B5EF4-FFF2-40B4-BE49-F238E27FC236}">
                  <a16:creationId xmlns:a16="http://schemas.microsoft.com/office/drawing/2014/main" id="{FCF9A315-6AF1-864D-A356-D24AF0C663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7909" y="1900628"/>
              <a:ext cx="1912957" cy="3148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Register</a:t>
              </a:r>
              <a:r>
                <a:rPr kumimoji="1" lang="zh-CN" altLang="en-US" sz="360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endParaRPr kumimoji="1" lang="zh-CN" altLang="en-US" sz="360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0493" name="文本框 11">
              <a:extLst>
                <a:ext uri="{FF2B5EF4-FFF2-40B4-BE49-F238E27FC236}">
                  <a16:creationId xmlns:a16="http://schemas.microsoft.com/office/drawing/2014/main" id="{8FBD70C5-E3DF-C344-A6A6-99D4BC80FE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7909" y="3640983"/>
              <a:ext cx="2617450" cy="3148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kumimoji="1" lang="zh-CN" altLang="en-US" sz="360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Status</a:t>
              </a:r>
              <a:r>
                <a:rPr kumimoji="1" lang="zh-CN" altLang="en-US" sz="360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Report</a:t>
              </a:r>
              <a:endParaRPr kumimoji="1" lang="zh-CN" altLang="en-US" sz="360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38798E7-6E1D-C642-9A2D-FE639B24733B}"/>
                </a:ext>
              </a:extLst>
            </p:cNvPr>
            <p:cNvSpPr/>
            <p:nvPr/>
          </p:nvSpPr>
          <p:spPr>
            <a:xfrm>
              <a:off x="1648779" y="1607840"/>
              <a:ext cx="2417977" cy="4665455"/>
            </a:xfrm>
            <a:prstGeom prst="rect">
              <a:avLst/>
            </a:prstGeom>
            <a:noFill/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4800" b="0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F0DC01C-7410-1544-B126-96D4FB5F744D}"/>
                </a:ext>
              </a:extLst>
            </p:cNvPr>
            <p:cNvSpPr/>
            <p:nvPr/>
          </p:nvSpPr>
          <p:spPr>
            <a:xfrm>
              <a:off x="1976524" y="2063327"/>
              <a:ext cx="1747972" cy="345675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Before</a:t>
              </a:r>
              <a:r>
                <a:rPr kumimoji="1" lang="zh-CN" altLang="en-US" sz="40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Try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2897D52-FD2C-204B-BADE-38F64D4E7EB9}"/>
                </a:ext>
              </a:extLst>
            </p:cNvPr>
            <p:cNvSpPr/>
            <p:nvPr/>
          </p:nvSpPr>
          <p:spPr>
            <a:xfrm>
              <a:off x="1984164" y="2691265"/>
              <a:ext cx="1747208" cy="345675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Try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4D4DCC5-34BB-E143-A74D-16892669F55A}"/>
                </a:ext>
              </a:extLst>
            </p:cNvPr>
            <p:cNvSpPr/>
            <p:nvPr/>
          </p:nvSpPr>
          <p:spPr>
            <a:xfrm>
              <a:off x="1976524" y="3764637"/>
              <a:ext cx="1747972" cy="345675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After</a:t>
              </a:r>
              <a:r>
                <a:rPr kumimoji="1" lang="zh-CN" altLang="en-US" sz="4000" b="0" i="1" kern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 </a:t>
              </a: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Try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3844CB0-7104-0047-A2ED-EF92AC87F7AB}"/>
                </a:ext>
              </a:extLst>
            </p:cNvPr>
            <p:cNvSpPr/>
            <p:nvPr/>
          </p:nvSpPr>
          <p:spPr>
            <a:xfrm>
              <a:off x="1984164" y="4964060"/>
              <a:ext cx="1747208" cy="345675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Confirm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59BA678-9C16-294A-BE35-36CB6A12F239}"/>
                </a:ext>
              </a:extLst>
            </p:cNvPr>
            <p:cNvSpPr/>
            <p:nvPr/>
          </p:nvSpPr>
          <p:spPr>
            <a:xfrm>
              <a:off x="1976524" y="5487599"/>
              <a:ext cx="1747972" cy="345675"/>
            </a:xfrm>
            <a:prstGeom prst="rect">
              <a:avLst/>
            </a:prstGeom>
            <a:solidFill>
              <a:srgbClr val="70AD47"/>
            </a:solidFill>
            <a:ln w="12700" cap="flat" cmpd="sng" algn="ctr">
              <a:solidFill>
                <a:srgbClr val="70AD47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1" lang="en-US" altLang="zh-CN" sz="4000" b="0" i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 Neue" charset="0"/>
                </a:rPr>
                <a:t>Cancel</a:t>
              </a:r>
              <a:endParaRPr kumimoji="1" lang="zh-CN" altLang="en-US" sz="4000" b="0" i="1" kern="0">
                <a:solidFill>
                  <a:prstClr val="white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Helvetica Neue" charset="0"/>
              </a:endParaRPr>
            </a:p>
          </p:txBody>
        </p:sp>
        <p:sp>
          <p:nvSpPr>
            <p:cNvPr id="20500" name="文本框 18">
              <a:extLst>
                <a:ext uri="{FF2B5EF4-FFF2-40B4-BE49-F238E27FC236}">
                  <a16:creationId xmlns:a16="http://schemas.microsoft.com/office/drawing/2014/main" id="{CD624081-EC3A-464B-B5B7-6FB053D946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7909" y="5085599"/>
              <a:ext cx="1638590" cy="3148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indent="-9144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FFFFF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defTabSz="914400" eaLnBrk="1" hangingPunct="1"/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Branch</a:t>
              </a:r>
              <a:r>
                <a:rPr lang="zh-CN" altLang="en-US" sz="36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 </a:t>
              </a:r>
              <a:r>
                <a:rPr kumimoji="1" lang="en-US" altLang="zh-CN" sz="3600" dirty="0">
                  <a:solidFill>
                    <a:srgbClr val="0070C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Helvetica" pitchFamily="2" charset="0"/>
                </a:rPr>
                <a:t>Commit</a:t>
              </a:r>
              <a:endParaRPr kumimoji="1" lang="zh-CN" altLang="en-US" sz="3600">
                <a:solidFill>
                  <a:srgbClr val="0070C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0483" name="Text Box 1">
            <a:extLst>
              <a:ext uri="{FF2B5EF4-FFF2-40B4-BE49-F238E27FC236}">
                <a16:creationId xmlns:a16="http://schemas.microsoft.com/office/drawing/2014/main" id="{023BFEFF-C655-4645-BF3E-5C8415B144A3}"/>
              </a:ext>
            </a:extLst>
          </p:cNvPr>
          <p:cNvSpPr txBox="1">
            <a:spLocks/>
          </p:cNvSpPr>
          <p:nvPr/>
        </p:nvSpPr>
        <p:spPr bwMode="auto">
          <a:xfrm>
            <a:off x="1019175" y="601663"/>
            <a:ext cx="169132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>
            <a:lvl1pPr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eaLnBrk="1"/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Seata</a:t>
            </a:r>
            <a:r>
              <a:rPr lang="zh-CN" altLang="en-US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8000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TCC</a:t>
            </a:r>
            <a:endParaRPr lang="zh-CN" altLang="zh-CN" sz="8000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  <a:sym typeface="PingFang SC Semibold" panose="020B0400000000000000" pitchFamily="34" charset="-122"/>
            </a:endParaRPr>
          </a:p>
        </p:txBody>
      </p:sp>
      <p:sp>
        <p:nvSpPr>
          <p:cNvPr id="22" name="Rectangle 72">
            <a:extLst>
              <a:ext uri="{FF2B5EF4-FFF2-40B4-BE49-F238E27FC236}">
                <a16:creationId xmlns:a16="http://schemas.microsoft.com/office/drawing/2014/main" id="{F863F618-2A75-3849-8282-4C364CB4CC7E}"/>
              </a:ext>
            </a:extLst>
          </p:cNvPr>
          <p:cNvSpPr>
            <a:spLocks/>
          </p:cNvSpPr>
          <p:nvPr/>
        </p:nvSpPr>
        <p:spPr bwMode="auto">
          <a:xfrm>
            <a:off x="-50800" y="571500"/>
            <a:ext cx="287338" cy="1270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  <a:extLst/>
        </p:spPr>
        <p:txBody>
          <a:bodyPr lIns="50800" tIns="50800" rIns="50800" bIns="50800" anchor="ctr"/>
          <a:lstStyle/>
          <a:p>
            <a:pPr algn="ctr" eaLnBrk="1">
              <a:defRPr/>
            </a:pPr>
            <a:endParaRPr lang="zh-CN" altLang="zh-CN" sz="3200" b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Helvetica Neue Medium" panose="02000503000000020004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">
      <a:dk1>
        <a:srgbClr val="434343"/>
      </a:dk1>
      <a:lt1>
        <a:srgbClr val="FFFFFF"/>
      </a:lt1>
      <a:dk2>
        <a:srgbClr val="000000"/>
      </a:dk2>
      <a:lt2>
        <a:srgbClr val="A9A9A9"/>
      </a:lt2>
      <a:accent1>
        <a:srgbClr val="0076BA"/>
      </a:accent1>
      <a:accent2>
        <a:srgbClr val="00A89D"/>
      </a:accent2>
      <a:accent3>
        <a:srgbClr val="AAAAAA"/>
      </a:accent3>
      <a:accent4>
        <a:srgbClr val="DADADA"/>
      </a:accent4>
      <a:accent5>
        <a:srgbClr val="AABDD9"/>
      </a:accent5>
      <a:accent6>
        <a:srgbClr val="00988E"/>
      </a:accent6>
      <a:hlink>
        <a:srgbClr val="0000FF"/>
      </a:hlink>
      <a:folHlink>
        <a:srgbClr val="FF00FF"/>
      </a:folHlink>
    </a:clrScheme>
    <a:fontScheme name="Black">
      <a:majorFont>
        <a:latin typeface="PingFang SC Regular"/>
        <a:ea typeface="PingFang SC Regular"/>
        <a:cs typeface="PingFang SC Regular"/>
      </a:majorFont>
      <a:minorFont>
        <a:latin typeface="PingFang SC Regular"/>
        <a:ea typeface="PingFang SC Regular"/>
        <a:cs typeface="PingFang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 - 标题与副标题">
  <a:themeElements>
    <a:clrScheme name="">
      <a:dk1>
        <a:srgbClr val="434343"/>
      </a:dk1>
      <a:lt1>
        <a:srgbClr val="FFFFFF"/>
      </a:lt1>
      <a:dk2>
        <a:srgbClr val="000000"/>
      </a:dk2>
      <a:lt2>
        <a:srgbClr val="A9A9A9"/>
      </a:lt2>
      <a:accent1>
        <a:srgbClr val="0076BA"/>
      </a:accent1>
      <a:accent2>
        <a:srgbClr val="00A89D"/>
      </a:accent2>
      <a:accent3>
        <a:srgbClr val="AAAAAA"/>
      </a:accent3>
      <a:accent4>
        <a:srgbClr val="DADADA"/>
      </a:accent4>
      <a:accent5>
        <a:srgbClr val="AABDD9"/>
      </a:accent5>
      <a:accent6>
        <a:srgbClr val="00988E"/>
      </a:accent6>
      <a:hlink>
        <a:srgbClr val="0000FF"/>
      </a:hlink>
      <a:folHlink>
        <a:srgbClr val="FF00FF"/>
      </a:folHlink>
    </a:clrScheme>
    <a:fontScheme name="Black - 标题与副标题">
      <a:majorFont>
        <a:latin typeface="PingFang SC Regular"/>
        <a:ea typeface="PingFang SC Regular"/>
        <a:cs typeface="PingFang SC Regular"/>
      </a:majorFont>
      <a:minorFont>
        <a:latin typeface="PingFang SC Regular"/>
        <a:ea typeface="PingFang SC Regular"/>
        <a:cs typeface="PingFang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ck - 尾页">
  <a:themeElements>
    <a:clrScheme name="">
      <a:dk1>
        <a:srgbClr val="434343"/>
      </a:dk1>
      <a:lt1>
        <a:srgbClr val="FFFFFF"/>
      </a:lt1>
      <a:dk2>
        <a:srgbClr val="000000"/>
      </a:dk2>
      <a:lt2>
        <a:srgbClr val="A9A9A9"/>
      </a:lt2>
      <a:accent1>
        <a:srgbClr val="0076BA"/>
      </a:accent1>
      <a:accent2>
        <a:srgbClr val="00A89D"/>
      </a:accent2>
      <a:accent3>
        <a:srgbClr val="AAAAAA"/>
      </a:accent3>
      <a:accent4>
        <a:srgbClr val="DADADA"/>
      </a:accent4>
      <a:accent5>
        <a:srgbClr val="AABDD9"/>
      </a:accent5>
      <a:accent6>
        <a:srgbClr val="00988E"/>
      </a:accent6>
      <a:hlink>
        <a:srgbClr val="0000FF"/>
      </a:hlink>
      <a:folHlink>
        <a:srgbClr val="FF00FF"/>
      </a:folHlink>
    </a:clrScheme>
    <a:fontScheme name="Black - 尾页">
      <a:majorFont>
        <a:latin typeface="PingFang SC Regular"/>
        <a:ea typeface="PingFang SC Regular"/>
        <a:cs typeface="PingFang SC Regular"/>
      </a:majorFont>
      <a:minorFont>
        <a:latin typeface="PingFang SC Regular"/>
        <a:ea typeface="PingFang SC Regular"/>
        <a:cs typeface="PingFang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232323"/>
        </a:soli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3000" b="1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Helvetica Neue" charset="0"/>
            <a:cs typeface="Helvetica Neue" charset="0"/>
            <a:sym typeface="Helvetica Neue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FFFFFF"/>
      </a:accent3>
      <a:accent4>
        <a:srgbClr val="000000"/>
      </a:accent4>
      <a:accent5>
        <a:srgbClr val="AABDD9"/>
      </a:accent5>
      <a:accent6>
        <a:srgbClr val="00988E"/>
      </a:accent6>
      <a:hlink>
        <a:srgbClr val="0000FF"/>
      </a:hlink>
      <a:folHlink>
        <a:srgbClr val="FF00FF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12761</TotalTime>
  <Words>1774</Words>
  <Application>Microsoft Macintosh PowerPoint</Application>
  <PresentationFormat>自定义</PresentationFormat>
  <Paragraphs>403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48" baseType="lpstr">
      <vt:lpstr>等线</vt:lpstr>
      <vt:lpstr>方正兰亭粗黑简体</vt:lpstr>
      <vt:lpstr>方正兰亭黑简体</vt:lpstr>
      <vt:lpstr>宋体</vt:lpstr>
      <vt:lpstr>Microsoft YaHei</vt:lpstr>
      <vt:lpstr>Microsoft YaHei</vt:lpstr>
      <vt:lpstr>PingFang SC Regular</vt:lpstr>
      <vt:lpstr>PingFang SC Semibold</vt:lpstr>
      <vt:lpstr>zuoyeFont_mathFont</vt:lpstr>
      <vt:lpstr>Arial</vt:lpstr>
      <vt:lpstr>Helvetica</vt:lpstr>
      <vt:lpstr>Helvetica Neue</vt:lpstr>
      <vt:lpstr>Helvetica Neue Light</vt:lpstr>
      <vt:lpstr>Helvetica Neue Medium</vt:lpstr>
      <vt:lpstr>Times New Roman</vt:lpstr>
      <vt:lpstr>Wingdings</vt:lpstr>
      <vt:lpstr>Black</vt:lpstr>
      <vt:lpstr>Black - 标题与副标题</vt:lpstr>
      <vt:lpstr>Black - 尾页</vt:lpstr>
      <vt:lpstr>PowerPoint 演示文稿</vt:lpstr>
      <vt:lpstr>Agenda</vt:lpstr>
      <vt:lpstr>Seata 原理、高可用与部署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What’s New in Seata 0.9.0</vt:lpstr>
      <vt:lpstr>PowerPoint 演示文稿</vt:lpstr>
      <vt:lpstr> </vt:lpstr>
      <vt:lpstr>Seata 社区规划</vt:lpstr>
      <vt:lpstr> </vt:lpstr>
      <vt:lpstr> 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min ji</cp:lastModifiedBy>
  <cp:revision>195</cp:revision>
  <dcterms:modified xsi:type="dcterms:W3CDTF">2019-10-25T23:49:57Z</dcterms:modified>
</cp:coreProperties>
</file>